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40"/>
  </p:notesMasterIdLst>
  <p:handoutMasterIdLst>
    <p:handoutMasterId r:id="rId41"/>
  </p:handoutMasterIdLst>
  <p:sldIdLst>
    <p:sldId id="351" r:id="rId2"/>
    <p:sldId id="352" r:id="rId3"/>
    <p:sldId id="340" r:id="rId4"/>
    <p:sldId id="327" r:id="rId5"/>
    <p:sldId id="273" r:id="rId6"/>
    <p:sldId id="320" r:id="rId7"/>
    <p:sldId id="341" r:id="rId8"/>
    <p:sldId id="325" r:id="rId9"/>
    <p:sldId id="308" r:id="rId10"/>
    <p:sldId id="343" r:id="rId11"/>
    <p:sldId id="344" r:id="rId12"/>
    <p:sldId id="309" r:id="rId13"/>
    <p:sldId id="277" r:id="rId14"/>
    <p:sldId id="278" r:id="rId15"/>
    <p:sldId id="279" r:id="rId16"/>
    <p:sldId id="333" r:id="rId17"/>
    <p:sldId id="310" r:id="rId18"/>
    <p:sldId id="311" r:id="rId19"/>
    <p:sldId id="345" r:id="rId20"/>
    <p:sldId id="346" r:id="rId21"/>
    <p:sldId id="347" r:id="rId22"/>
    <p:sldId id="348" r:id="rId23"/>
    <p:sldId id="349" r:id="rId24"/>
    <p:sldId id="302" r:id="rId25"/>
    <p:sldId id="303" r:id="rId26"/>
    <p:sldId id="326" r:id="rId27"/>
    <p:sldId id="350" r:id="rId28"/>
    <p:sldId id="328" r:id="rId29"/>
    <p:sldId id="330" r:id="rId30"/>
    <p:sldId id="353" r:id="rId31"/>
    <p:sldId id="334" r:id="rId32"/>
    <p:sldId id="354" r:id="rId33"/>
    <p:sldId id="355" r:id="rId34"/>
    <p:sldId id="356" r:id="rId35"/>
    <p:sldId id="357" r:id="rId36"/>
    <p:sldId id="358" r:id="rId37"/>
    <p:sldId id="359" r:id="rId38"/>
    <p:sldId id="338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9" autoAdjust="0"/>
    <p:restoredTop sz="81412" autoAdjust="0"/>
  </p:normalViewPr>
  <p:slideViewPr>
    <p:cSldViewPr>
      <p:cViewPr varScale="1">
        <p:scale>
          <a:sx n="156" d="100"/>
          <a:sy n="156" d="100"/>
        </p:scale>
        <p:origin x="-2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4" Type="http://schemas.openxmlformats.org/officeDocument/2006/relationships/slide" Target="slides/slide8.xml"/><Relationship Id="rId5" Type="http://schemas.openxmlformats.org/officeDocument/2006/relationships/slide" Target="slides/slide9.xml"/><Relationship Id="rId6" Type="http://schemas.openxmlformats.org/officeDocument/2006/relationships/slide" Target="slides/slide17.xml"/><Relationship Id="rId7" Type="http://schemas.openxmlformats.org/officeDocument/2006/relationships/slide" Target="slides/slide24.xml"/><Relationship Id="rId8" Type="http://schemas.openxmlformats.org/officeDocument/2006/relationships/slide" Target="slides/slide25.xml"/><Relationship Id="rId9" Type="http://schemas.openxmlformats.org/officeDocument/2006/relationships/slide" Target="slides/slide29.xml"/><Relationship Id="rId10" Type="http://schemas.openxmlformats.org/officeDocument/2006/relationships/slide" Target="slides/slide38.xml"/><Relationship Id="rId1" Type="http://schemas.openxmlformats.org/officeDocument/2006/relationships/slide" Target="slides/slide1.xml"/><Relationship Id="rId2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BE324-DA86-ED4B-A593-27E2A934B691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04423-6AB9-EB4A-85D9-76B337FDB174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EPROM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E0A1A0-3D6C-E44A-A686-A38CE1113DBF}" type="parTrans" cxnId="{387B7D78-C7C4-444B-B9AC-A3B1F7827C2E}">
      <dgm:prSet/>
      <dgm:spPr/>
      <dgm:t>
        <a:bodyPr/>
        <a:lstStyle/>
        <a:p>
          <a:endParaRPr lang="en-US"/>
        </a:p>
      </dgm:t>
    </dgm:pt>
    <dgm:pt modelId="{FE595A42-11C2-5545-9CAC-BEFD7802AE55}" type="sibTrans" cxnId="{387B7D78-C7C4-444B-B9AC-A3B1F7827C2E}">
      <dgm:prSet/>
      <dgm:spPr/>
      <dgm:t>
        <a:bodyPr/>
        <a:lstStyle/>
        <a:p>
          <a:endParaRPr lang="en-US"/>
        </a:p>
      </dgm:t>
    </dgm:pt>
    <dgm:pt modelId="{49316F22-BDD9-D344-8DF7-6042A787739E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Erasable programmable read-only memory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B3EC3-0FBB-3B4A-B331-5C9FEEF4572D}" type="parTrans" cxnId="{EBD9BF48-6EF2-FC4F-9767-F5F9F3682BE3}">
      <dgm:prSet/>
      <dgm:spPr/>
      <dgm:t>
        <a:bodyPr/>
        <a:lstStyle/>
        <a:p>
          <a:endParaRPr lang="en-US"/>
        </a:p>
      </dgm:t>
    </dgm:pt>
    <dgm:pt modelId="{A1F0993D-402E-E94A-83D8-125058334C98}" type="sibTrans" cxnId="{EBD9BF48-6EF2-FC4F-9767-F5F9F3682BE3}">
      <dgm:prSet/>
      <dgm:spPr/>
      <dgm:t>
        <a:bodyPr/>
        <a:lstStyle/>
        <a:p>
          <a:endParaRPr lang="en-US"/>
        </a:p>
      </dgm:t>
    </dgm:pt>
    <dgm:pt modelId="{A4CBAA80-C409-2A44-AF1F-158DEAC61387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Erasure process can be performed repeatedly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600059-A870-FC48-B37A-5F576F53E857}" type="parTrans" cxnId="{C28F1EA8-43F5-A844-BF09-5E2D8CFA211A}">
      <dgm:prSet/>
      <dgm:spPr/>
      <dgm:t>
        <a:bodyPr/>
        <a:lstStyle/>
        <a:p>
          <a:endParaRPr lang="en-US"/>
        </a:p>
      </dgm:t>
    </dgm:pt>
    <dgm:pt modelId="{7715F170-5F76-1B4A-8FDA-E988BD0AFEC0}" type="sibTrans" cxnId="{C28F1EA8-43F5-A844-BF09-5E2D8CFA211A}">
      <dgm:prSet/>
      <dgm:spPr/>
      <dgm:t>
        <a:bodyPr/>
        <a:lstStyle/>
        <a:p>
          <a:endParaRPr lang="en-US"/>
        </a:p>
      </dgm:t>
    </dgm:pt>
    <dgm:pt modelId="{9D8833F6-FFF2-0043-8E19-662F3ECC0C69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expensive than PROM but it has the advantage of the multiple update capability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768F97-B4E7-2F4E-9C97-87DEA25921EC}" type="parTrans" cxnId="{7CF9623A-666F-6647-802A-A95493F8EBAC}">
      <dgm:prSet/>
      <dgm:spPr/>
      <dgm:t>
        <a:bodyPr/>
        <a:lstStyle/>
        <a:p>
          <a:endParaRPr lang="en-US"/>
        </a:p>
      </dgm:t>
    </dgm:pt>
    <dgm:pt modelId="{94D34039-8F97-4244-BD50-B01B3B91FF83}" type="sibTrans" cxnId="{7CF9623A-666F-6647-802A-A95493F8EBAC}">
      <dgm:prSet/>
      <dgm:spPr/>
      <dgm:t>
        <a:bodyPr/>
        <a:lstStyle/>
        <a:p>
          <a:endParaRPr lang="en-US"/>
        </a:p>
      </dgm:t>
    </dgm:pt>
    <dgm:pt modelId="{DF8EF88C-8D84-8C43-B810-AFB4651BAA39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EEPROM</a:t>
          </a:r>
        </a:p>
      </dgm:t>
    </dgm:pt>
    <dgm:pt modelId="{DEF28F56-1015-8A41-A6BA-78C83248F303}" type="parTrans" cxnId="{EF616C56-3C8C-964B-9057-3E238C0F0AAC}">
      <dgm:prSet/>
      <dgm:spPr/>
      <dgm:t>
        <a:bodyPr/>
        <a:lstStyle/>
        <a:p>
          <a:endParaRPr lang="en-US"/>
        </a:p>
      </dgm:t>
    </dgm:pt>
    <dgm:pt modelId="{78B9242F-3EF8-2747-B1F7-03FF22C29C4C}" type="sibTrans" cxnId="{EF616C56-3C8C-964B-9057-3E238C0F0AAC}">
      <dgm:prSet/>
      <dgm:spPr/>
      <dgm:t>
        <a:bodyPr/>
        <a:lstStyle/>
        <a:p>
          <a:endParaRPr lang="en-US"/>
        </a:p>
      </dgm:t>
    </dgm:pt>
    <dgm:pt modelId="{90B5EB81-C31A-0E4D-847F-0FF7DA55B788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Electrically erasable programmable read-only memory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3EB71-008F-4542-BCD6-0C44942298C8}" type="parTrans" cxnId="{DC9A8752-C01B-5A47-B511-EA531B99815E}">
      <dgm:prSet/>
      <dgm:spPr/>
      <dgm:t>
        <a:bodyPr/>
        <a:lstStyle/>
        <a:p>
          <a:endParaRPr lang="en-US"/>
        </a:p>
      </dgm:t>
    </dgm:pt>
    <dgm:pt modelId="{D7E515D4-956F-D843-9334-9C7B173CAC8C}" type="sibTrans" cxnId="{DC9A8752-C01B-5A47-B511-EA531B99815E}">
      <dgm:prSet/>
      <dgm:spPr/>
      <dgm:t>
        <a:bodyPr/>
        <a:lstStyle/>
        <a:p>
          <a:endParaRPr lang="en-US"/>
        </a:p>
      </dgm:t>
    </dgm:pt>
    <dgm:pt modelId="{0C2DECDD-0A85-9C48-9279-DE771DF08233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be written into at any time without erasing prior contents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64EC7D-F093-5B49-9AF0-7FACFB74B2BE}" type="parTrans" cxnId="{829B5222-6AED-A54A-AE19-EB32E3669E38}">
      <dgm:prSet/>
      <dgm:spPr/>
      <dgm:t>
        <a:bodyPr/>
        <a:lstStyle/>
        <a:p>
          <a:endParaRPr lang="en-US"/>
        </a:p>
      </dgm:t>
    </dgm:pt>
    <dgm:pt modelId="{4343323C-71F6-BB4A-B543-569B7D0B8E56}" type="sibTrans" cxnId="{829B5222-6AED-A54A-AE19-EB32E3669E38}">
      <dgm:prSet/>
      <dgm:spPr/>
      <dgm:t>
        <a:bodyPr/>
        <a:lstStyle/>
        <a:p>
          <a:endParaRPr lang="en-US"/>
        </a:p>
      </dgm:t>
    </dgm:pt>
    <dgm:pt modelId="{5CC91DBC-94A1-3243-BEC9-77629274AACC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Combines the advantage of non-volatility with the flexibility of being updatable in place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103E3D-8B8B-C740-A2C5-157681EBE064}" type="parTrans" cxnId="{29AEF786-463E-A14E-A0A0-C5390116F01B}">
      <dgm:prSet/>
      <dgm:spPr/>
      <dgm:t>
        <a:bodyPr/>
        <a:lstStyle/>
        <a:p>
          <a:endParaRPr lang="en-US"/>
        </a:p>
      </dgm:t>
    </dgm:pt>
    <dgm:pt modelId="{0176042C-95E5-A140-AA3A-0A69EA4BB932}" type="sibTrans" cxnId="{29AEF786-463E-A14E-A0A0-C5390116F01B}">
      <dgm:prSet/>
      <dgm:spPr/>
      <dgm:t>
        <a:bodyPr/>
        <a:lstStyle/>
        <a:p>
          <a:endParaRPr lang="en-US"/>
        </a:p>
      </dgm:t>
    </dgm:pt>
    <dgm:pt modelId="{6CF8E079-9113-B341-949B-0C8FE1D54943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expensive than EPROM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DAFDD-DC6D-0B46-9650-4CDE2DDDB542}" type="parTrans" cxnId="{107BD4BB-EE41-8846-BB28-31BC5309E10B}">
      <dgm:prSet/>
      <dgm:spPr/>
      <dgm:t>
        <a:bodyPr/>
        <a:lstStyle/>
        <a:p>
          <a:endParaRPr lang="en-US"/>
        </a:p>
      </dgm:t>
    </dgm:pt>
    <dgm:pt modelId="{05CA5228-BB03-DB49-AF01-BB0808759185}" type="sibTrans" cxnId="{107BD4BB-EE41-8846-BB28-31BC5309E10B}">
      <dgm:prSet/>
      <dgm:spPr/>
      <dgm:t>
        <a:bodyPr/>
        <a:lstStyle/>
        <a:p>
          <a:endParaRPr lang="en-US"/>
        </a:p>
      </dgm:t>
    </dgm:pt>
    <dgm:pt modelId="{770FE41B-0D6A-BE46-8DE9-86FE2A665892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Flash Memory</a:t>
          </a:r>
        </a:p>
      </dgm:t>
    </dgm:pt>
    <dgm:pt modelId="{6355C11E-EB04-F340-BF3E-8BF03EE0722F}" type="parTrans" cxnId="{480F4E87-8507-814B-A575-458F5CE9CAFD}">
      <dgm:prSet/>
      <dgm:spPr/>
      <dgm:t>
        <a:bodyPr/>
        <a:lstStyle/>
        <a:p>
          <a:endParaRPr lang="en-US"/>
        </a:p>
      </dgm:t>
    </dgm:pt>
    <dgm:pt modelId="{3CDBA012-2FB2-4447-813E-6E60F77BCDA8}" type="sibTrans" cxnId="{480F4E87-8507-814B-A575-458F5CE9CAFD}">
      <dgm:prSet/>
      <dgm:spPr/>
      <dgm:t>
        <a:bodyPr/>
        <a:lstStyle/>
        <a:p>
          <a:endParaRPr lang="en-US"/>
        </a:p>
      </dgm:t>
    </dgm:pt>
    <dgm:pt modelId="{300B7704-EB88-0641-811A-C749A83EA426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between EPROM and EEPROM in both cost and functionality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BC2E9F-7452-C24F-B639-5D50CBED447C}" type="parTrans" cxnId="{8F3D9F74-F63D-C64B-A465-F7575AB5F59C}">
      <dgm:prSet/>
      <dgm:spPr/>
      <dgm:t>
        <a:bodyPr/>
        <a:lstStyle/>
        <a:p>
          <a:endParaRPr lang="en-US"/>
        </a:p>
      </dgm:t>
    </dgm:pt>
    <dgm:pt modelId="{0E6A06E8-568A-2C48-A7AD-2FDA807B86E2}" type="sibTrans" cxnId="{8F3D9F74-F63D-C64B-A465-F7575AB5F59C}">
      <dgm:prSet/>
      <dgm:spPr/>
      <dgm:t>
        <a:bodyPr/>
        <a:lstStyle/>
        <a:p>
          <a:endParaRPr lang="en-US"/>
        </a:p>
      </dgm:t>
    </dgm:pt>
    <dgm:pt modelId="{F1E0DF61-5B75-6A44-B10A-18FC603A31B1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Uses an electrical erasing technology, does not provide byte-level erasure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0A8BE2-DCCA-CC41-A04A-99DC6522C741}" type="parTrans" cxnId="{1410B755-6ED9-E748-8BFB-77A5A3935B42}">
      <dgm:prSet/>
      <dgm:spPr/>
      <dgm:t>
        <a:bodyPr/>
        <a:lstStyle/>
        <a:p>
          <a:endParaRPr lang="en-US"/>
        </a:p>
      </dgm:t>
    </dgm:pt>
    <dgm:pt modelId="{58DE4856-0A2D-5C4B-A519-E9C0BCD26CDD}" type="sibTrans" cxnId="{1410B755-6ED9-E748-8BFB-77A5A3935B42}">
      <dgm:prSet/>
      <dgm:spPr/>
      <dgm:t>
        <a:bodyPr/>
        <a:lstStyle/>
        <a:p>
          <a:endParaRPr lang="en-US"/>
        </a:p>
      </dgm:t>
    </dgm:pt>
    <dgm:pt modelId="{58F3BE6D-D555-5045-A6D7-6E7040258DBA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Microchip is organized so that a section of memory cells are erased in a single action or “flash”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9336ED-ACC3-744E-ADDB-9033BDDCF9AB}" type="parTrans" cxnId="{C338AD96-B6B3-2847-8FC3-E0A1DC3B58F8}">
      <dgm:prSet/>
      <dgm:spPr/>
      <dgm:t>
        <a:bodyPr/>
        <a:lstStyle/>
        <a:p>
          <a:endParaRPr lang="en-US"/>
        </a:p>
      </dgm:t>
    </dgm:pt>
    <dgm:pt modelId="{BC224F86-9FC0-ED46-8347-22166A83EB87}" type="sibTrans" cxnId="{C338AD96-B6B3-2847-8FC3-E0A1DC3B58F8}">
      <dgm:prSet/>
      <dgm:spPr/>
      <dgm:t>
        <a:bodyPr/>
        <a:lstStyle/>
        <a:p>
          <a:endParaRPr lang="en-US"/>
        </a:p>
      </dgm:t>
    </dgm:pt>
    <dgm:pt modelId="{CD367AB6-D8AE-B349-B7FD-90FB0C3AD718}" type="pres">
      <dgm:prSet presAssocID="{D23BE324-DA86-ED4B-A593-27E2A934B6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3E26C3-DE7F-B549-B7CE-FF3E6FF5938C}" type="pres">
      <dgm:prSet presAssocID="{CA404423-6AB9-EB4A-85D9-76B337FDB174}" presName="compNode" presStyleCnt="0"/>
      <dgm:spPr/>
    </dgm:pt>
    <dgm:pt modelId="{761E5B8F-DCD7-AF41-837F-D9BECF9DFF49}" type="pres">
      <dgm:prSet presAssocID="{CA404423-6AB9-EB4A-85D9-76B337FDB174}" presName="aNode" presStyleLbl="bgShp" presStyleIdx="0" presStyleCnt="3"/>
      <dgm:spPr/>
      <dgm:t>
        <a:bodyPr/>
        <a:lstStyle/>
        <a:p>
          <a:endParaRPr lang="en-US"/>
        </a:p>
      </dgm:t>
    </dgm:pt>
    <dgm:pt modelId="{FF0D77B0-D959-1948-A50C-07160BB098BA}" type="pres">
      <dgm:prSet presAssocID="{CA404423-6AB9-EB4A-85D9-76B337FDB174}" presName="textNode" presStyleLbl="bgShp" presStyleIdx="0" presStyleCnt="3"/>
      <dgm:spPr/>
      <dgm:t>
        <a:bodyPr/>
        <a:lstStyle/>
        <a:p>
          <a:endParaRPr lang="en-US"/>
        </a:p>
      </dgm:t>
    </dgm:pt>
    <dgm:pt modelId="{3B14CCCB-3000-B04C-B43A-6A8AB9A54764}" type="pres">
      <dgm:prSet presAssocID="{CA404423-6AB9-EB4A-85D9-76B337FDB174}" presName="compChildNode" presStyleCnt="0"/>
      <dgm:spPr/>
    </dgm:pt>
    <dgm:pt modelId="{38674BA3-1D56-8947-AEC4-F807DD5E0F43}" type="pres">
      <dgm:prSet presAssocID="{CA404423-6AB9-EB4A-85D9-76B337FDB174}" presName="theInnerList" presStyleCnt="0"/>
      <dgm:spPr/>
    </dgm:pt>
    <dgm:pt modelId="{9A46DF24-6254-7645-B937-0A6718251E0E}" type="pres">
      <dgm:prSet presAssocID="{49316F22-BDD9-D344-8DF7-6042A787739E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C7B95-B658-8449-B000-610F7B48CC45}" type="pres">
      <dgm:prSet presAssocID="{49316F22-BDD9-D344-8DF7-6042A787739E}" presName="aSpace2" presStyleCnt="0"/>
      <dgm:spPr/>
    </dgm:pt>
    <dgm:pt modelId="{2E09FDE4-D0D4-534C-925E-72DB36DC377B}" type="pres">
      <dgm:prSet presAssocID="{A4CBAA80-C409-2A44-AF1F-158DEAC61387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A6D78-2E7B-1142-8055-D888E3005FE8}" type="pres">
      <dgm:prSet presAssocID="{A4CBAA80-C409-2A44-AF1F-158DEAC61387}" presName="aSpace2" presStyleCnt="0"/>
      <dgm:spPr/>
    </dgm:pt>
    <dgm:pt modelId="{6EA9746E-83BF-C141-962A-D5914E659DB9}" type="pres">
      <dgm:prSet presAssocID="{9D8833F6-FFF2-0043-8E19-662F3ECC0C69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92923-C8C8-4748-8994-9407284111D9}" type="pres">
      <dgm:prSet presAssocID="{CA404423-6AB9-EB4A-85D9-76B337FDB174}" presName="aSpace" presStyleCnt="0"/>
      <dgm:spPr/>
    </dgm:pt>
    <dgm:pt modelId="{AC98779B-2D02-8F4A-B3EC-2298B6FCBCD5}" type="pres">
      <dgm:prSet presAssocID="{DF8EF88C-8D84-8C43-B810-AFB4651BAA39}" presName="compNode" presStyleCnt="0"/>
      <dgm:spPr/>
    </dgm:pt>
    <dgm:pt modelId="{06A8ABCA-51AB-7C44-A93E-8766E44BBFCB}" type="pres">
      <dgm:prSet presAssocID="{DF8EF88C-8D84-8C43-B810-AFB4651BAA39}" presName="aNode" presStyleLbl="bgShp" presStyleIdx="1" presStyleCnt="3"/>
      <dgm:spPr/>
      <dgm:t>
        <a:bodyPr/>
        <a:lstStyle/>
        <a:p>
          <a:endParaRPr lang="en-US"/>
        </a:p>
      </dgm:t>
    </dgm:pt>
    <dgm:pt modelId="{A29DDF9C-1AED-6F47-B745-E0CED4A18B8F}" type="pres">
      <dgm:prSet presAssocID="{DF8EF88C-8D84-8C43-B810-AFB4651BAA39}" presName="textNode" presStyleLbl="bgShp" presStyleIdx="1" presStyleCnt="3"/>
      <dgm:spPr/>
      <dgm:t>
        <a:bodyPr/>
        <a:lstStyle/>
        <a:p>
          <a:endParaRPr lang="en-US"/>
        </a:p>
      </dgm:t>
    </dgm:pt>
    <dgm:pt modelId="{AEC2EFDA-9B6B-EE41-85B9-2126240993F9}" type="pres">
      <dgm:prSet presAssocID="{DF8EF88C-8D84-8C43-B810-AFB4651BAA39}" presName="compChildNode" presStyleCnt="0"/>
      <dgm:spPr/>
    </dgm:pt>
    <dgm:pt modelId="{E5FF24A8-D124-0844-8DEF-4163689BE9C6}" type="pres">
      <dgm:prSet presAssocID="{DF8EF88C-8D84-8C43-B810-AFB4651BAA39}" presName="theInnerList" presStyleCnt="0"/>
      <dgm:spPr/>
    </dgm:pt>
    <dgm:pt modelId="{BD02C517-69F7-5D4E-A179-BA93C73CFD2C}" type="pres">
      <dgm:prSet presAssocID="{90B5EB81-C31A-0E4D-847F-0FF7DA55B788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857B1-214F-544E-8E9C-5F1AEBF2AF65}" type="pres">
      <dgm:prSet presAssocID="{90B5EB81-C31A-0E4D-847F-0FF7DA55B788}" presName="aSpace2" presStyleCnt="0"/>
      <dgm:spPr/>
    </dgm:pt>
    <dgm:pt modelId="{1E8C0409-4787-3248-94C2-AEB8C99A4F95}" type="pres">
      <dgm:prSet presAssocID="{0C2DECDD-0A85-9C48-9279-DE771DF08233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87613-1EB7-FC4A-8FC1-5377F378A13E}" type="pres">
      <dgm:prSet presAssocID="{0C2DECDD-0A85-9C48-9279-DE771DF08233}" presName="aSpace2" presStyleCnt="0"/>
      <dgm:spPr/>
    </dgm:pt>
    <dgm:pt modelId="{482E95BE-A6F3-634C-BDD0-F34D94BB52CE}" type="pres">
      <dgm:prSet presAssocID="{5CC91DBC-94A1-3243-BEC9-77629274AACC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3325B-3618-C341-9CD0-441B3AD31487}" type="pres">
      <dgm:prSet presAssocID="{5CC91DBC-94A1-3243-BEC9-77629274AACC}" presName="aSpace2" presStyleCnt="0"/>
      <dgm:spPr/>
    </dgm:pt>
    <dgm:pt modelId="{408F0A18-5EE1-CE4C-9645-EA7FCA285619}" type="pres">
      <dgm:prSet presAssocID="{6CF8E079-9113-B341-949B-0C8FE1D5494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F8F03-DA78-2A45-B90C-F2D064919D06}" type="pres">
      <dgm:prSet presAssocID="{DF8EF88C-8D84-8C43-B810-AFB4651BAA39}" presName="aSpace" presStyleCnt="0"/>
      <dgm:spPr/>
    </dgm:pt>
    <dgm:pt modelId="{FAC54BA9-4FEE-5F45-BF58-4B89D7621CEB}" type="pres">
      <dgm:prSet presAssocID="{770FE41B-0D6A-BE46-8DE9-86FE2A665892}" presName="compNode" presStyleCnt="0"/>
      <dgm:spPr/>
    </dgm:pt>
    <dgm:pt modelId="{48677A78-52B6-7B45-9BF1-CBA2C4872099}" type="pres">
      <dgm:prSet presAssocID="{770FE41B-0D6A-BE46-8DE9-86FE2A665892}" presName="aNode" presStyleLbl="bgShp" presStyleIdx="2" presStyleCnt="3"/>
      <dgm:spPr/>
      <dgm:t>
        <a:bodyPr/>
        <a:lstStyle/>
        <a:p>
          <a:endParaRPr lang="en-US"/>
        </a:p>
      </dgm:t>
    </dgm:pt>
    <dgm:pt modelId="{0414F7A4-1CC0-F143-82FF-D58C6494D706}" type="pres">
      <dgm:prSet presAssocID="{770FE41B-0D6A-BE46-8DE9-86FE2A665892}" presName="textNode" presStyleLbl="bgShp" presStyleIdx="2" presStyleCnt="3"/>
      <dgm:spPr/>
      <dgm:t>
        <a:bodyPr/>
        <a:lstStyle/>
        <a:p>
          <a:endParaRPr lang="en-US"/>
        </a:p>
      </dgm:t>
    </dgm:pt>
    <dgm:pt modelId="{929A2FF6-088D-E24B-80BE-10ABB2677823}" type="pres">
      <dgm:prSet presAssocID="{770FE41B-0D6A-BE46-8DE9-86FE2A665892}" presName="compChildNode" presStyleCnt="0"/>
      <dgm:spPr/>
    </dgm:pt>
    <dgm:pt modelId="{F9374679-3789-F14B-B149-3664B9ACB328}" type="pres">
      <dgm:prSet presAssocID="{770FE41B-0D6A-BE46-8DE9-86FE2A665892}" presName="theInnerList" presStyleCnt="0"/>
      <dgm:spPr/>
    </dgm:pt>
    <dgm:pt modelId="{BF72B8B5-A8A6-834B-A98F-81FAF85D1BED}" type="pres">
      <dgm:prSet presAssocID="{300B7704-EB88-0641-811A-C749A83EA426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6CE8D-1FB3-6D40-BCBD-55B6B7BF7EBD}" type="pres">
      <dgm:prSet presAssocID="{300B7704-EB88-0641-811A-C749A83EA426}" presName="aSpace2" presStyleCnt="0"/>
      <dgm:spPr/>
    </dgm:pt>
    <dgm:pt modelId="{0A9157C7-4363-1844-9081-88D1FC6FF148}" type="pres">
      <dgm:prSet presAssocID="{F1E0DF61-5B75-6A44-B10A-18FC603A31B1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9C3E-795C-9646-98C5-802E7AFE7940}" type="pres">
      <dgm:prSet presAssocID="{F1E0DF61-5B75-6A44-B10A-18FC603A31B1}" presName="aSpace2" presStyleCnt="0"/>
      <dgm:spPr/>
    </dgm:pt>
    <dgm:pt modelId="{73C35733-9ED5-034E-91F6-DD776EDA2725}" type="pres">
      <dgm:prSet presAssocID="{58F3BE6D-D555-5045-A6D7-6E7040258DBA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F9623A-666F-6647-802A-A95493F8EBAC}" srcId="{CA404423-6AB9-EB4A-85D9-76B337FDB174}" destId="{9D8833F6-FFF2-0043-8E19-662F3ECC0C69}" srcOrd="2" destOrd="0" parTransId="{3B768F97-B4E7-2F4E-9C97-87DEA25921EC}" sibTransId="{94D34039-8F97-4244-BD50-B01B3B91FF83}"/>
    <dgm:cxn modelId="{DC9A8752-C01B-5A47-B511-EA531B99815E}" srcId="{DF8EF88C-8D84-8C43-B810-AFB4651BAA39}" destId="{90B5EB81-C31A-0E4D-847F-0FF7DA55B788}" srcOrd="0" destOrd="0" parTransId="{73B3EB71-008F-4542-BCD6-0C44942298C8}" sibTransId="{D7E515D4-956F-D843-9334-9C7B173CAC8C}"/>
    <dgm:cxn modelId="{805D58BE-7D92-EE46-B76D-6E655B1BBC5F}" type="presOf" srcId="{300B7704-EB88-0641-811A-C749A83EA426}" destId="{BF72B8B5-A8A6-834B-A98F-81FAF85D1BED}" srcOrd="0" destOrd="0" presId="urn:microsoft.com/office/officeart/2005/8/layout/lProcess2"/>
    <dgm:cxn modelId="{F782B8ED-15BB-B94F-83DF-0A3F836AB3F0}" type="presOf" srcId="{A4CBAA80-C409-2A44-AF1F-158DEAC61387}" destId="{2E09FDE4-D0D4-534C-925E-72DB36DC377B}" srcOrd="0" destOrd="0" presId="urn:microsoft.com/office/officeart/2005/8/layout/lProcess2"/>
    <dgm:cxn modelId="{E49CF535-720E-DA4D-BEA3-BF34863B6C01}" type="presOf" srcId="{90B5EB81-C31A-0E4D-847F-0FF7DA55B788}" destId="{BD02C517-69F7-5D4E-A179-BA93C73CFD2C}" srcOrd="0" destOrd="0" presId="urn:microsoft.com/office/officeart/2005/8/layout/lProcess2"/>
    <dgm:cxn modelId="{7A5222CA-F569-244D-91FD-552374EC365B}" type="presOf" srcId="{770FE41B-0D6A-BE46-8DE9-86FE2A665892}" destId="{0414F7A4-1CC0-F143-82FF-D58C6494D706}" srcOrd="1" destOrd="0" presId="urn:microsoft.com/office/officeart/2005/8/layout/lProcess2"/>
    <dgm:cxn modelId="{829B5222-6AED-A54A-AE19-EB32E3669E38}" srcId="{DF8EF88C-8D84-8C43-B810-AFB4651BAA39}" destId="{0C2DECDD-0A85-9C48-9279-DE771DF08233}" srcOrd="1" destOrd="0" parTransId="{7764EC7D-F093-5B49-9AF0-7FACFB74B2BE}" sibTransId="{4343323C-71F6-BB4A-B543-569B7D0B8E56}"/>
    <dgm:cxn modelId="{107BD4BB-EE41-8846-BB28-31BC5309E10B}" srcId="{DF8EF88C-8D84-8C43-B810-AFB4651BAA39}" destId="{6CF8E079-9113-B341-949B-0C8FE1D54943}" srcOrd="3" destOrd="0" parTransId="{812DAFDD-DC6D-0B46-9650-4CDE2DDDB542}" sibTransId="{05CA5228-BB03-DB49-AF01-BB0808759185}"/>
    <dgm:cxn modelId="{BD82340B-B93F-314B-9BD7-A1CAF4A011E3}" type="presOf" srcId="{DF8EF88C-8D84-8C43-B810-AFB4651BAA39}" destId="{06A8ABCA-51AB-7C44-A93E-8766E44BBFCB}" srcOrd="0" destOrd="0" presId="urn:microsoft.com/office/officeart/2005/8/layout/lProcess2"/>
    <dgm:cxn modelId="{38C1ACE3-ADD9-484E-BECB-35D38C8F94FD}" type="presOf" srcId="{DF8EF88C-8D84-8C43-B810-AFB4651BAA39}" destId="{A29DDF9C-1AED-6F47-B745-E0CED4A18B8F}" srcOrd="1" destOrd="0" presId="urn:microsoft.com/office/officeart/2005/8/layout/lProcess2"/>
    <dgm:cxn modelId="{DBB70CC5-CCE4-434B-B3B4-A739FAA794FD}" type="presOf" srcId="{770FE41B-0D6A-BE46-8DE9-86FE2A665892}" destId="{48677A78-52B6-7B45-9BF1-CBA2C4872099}" srcOrd="0" destOrd="0" presId="urn:microsoft.com/office/officeart/2005/8/layout/lProcess2"/>
    <dgm:cxn modelId="{3AE1AA46-2B67-8448-9EC0-35138ED8B17F}" type="presOf" srcId="{CA404423-6AB9-EB4A-85D9-76B337FDB174}" destId="{FF0D77B0-D959-1948-A50C-07160BB098BA}" srcOrd="1" destOrd="0" presId="urn:microsoft.com/office/officeart/2005/8/layout/lProcess2"/>
    <dgm:cxn modelId="{C28F1EA8-43F5-A844-BF09-5E2D8CFA211A}" srcId="{CA404423-6AB9-EB4A-85D9-76B337FDB174}" destId="{A4CBAA80-C409-2A44-AF1F-158DEAC61387}" srcOrd="1" destOrd="0" parTransId="{3B600059-A870-FC48-B37A-5F576F53E857}" sibTransId="{7715F170-5F76-1B4A-8FDA-E988BD0AFEC0}"/>
    <dgm:cxn modelId="{EF616C56-3C8C-964B-9057-3E238C0F0AAC}" srcId="{D23BE324-DA86-ED4B-A593-27E2A934B691}" destId="{DF8EF88C-8D84-8C43-B810-AFB4651BAA39}" srcOrd="1" destOrd="0" parTransId="{DEF28F56-1015-8A41-A6BA-78C83248F303}" sibTransId="{78B9242F-3EF8-2747-B1F7-03FF22C29C4C}"/>
    <dgm:cxn modelId="{1410B755-6ED9-E748-8BFB-77A5A3935B42}" srcId="{770FE41B-0D6A-BE46-8DE9-86FE2A665892}" destId="{F1E0DF61-5B75-6A44-B10A-18FC603A31B1}" srcOrd="1" destOrd="0" parTransId="{A70A8BE2-DCCA-CC41-A04A-99DC6522C741}" sibTransId="{58DE4856-0A2D-5C4B-A519-E9C0BCD26CDD}"/>
    <dgm:cxn modelId="{29AEF786-463E-A14E-A0A0-C5390116F01B}" srcId="{DF8EF88C-8D84-8C43-B810-AFB4651BAA39}" destId="{5CC91DBC-94A1-3243-BEC9-77629274AACC}" srcOrd="2" destOrd="0" parTransId="{9A103E3D-8B8B-C740-A2C5-157681EBE064}" sibTransId="{0176042C-95E5-A140-AA3A-0A69EA4BB932}"/>
    <dgm:cxn modelId="{7831C511-053C-784F-9C39-D5F285FBF365}" type="presOf" srcId="{F1E0DF61-5B75-6A44-B10A-18FC603A31B1}" destId="{0A9157C7-4363-1844-9081-88D1FC6FF148}" srcOrd="0" destOrd="0" presId="urn:microsoft.com/office/officeart/2005/8/layout/lProcess2"/>
    <dgm:cxn modelId="{847392EC-C6B2-AD4F-B45C-C16011E5B9AE}" type="presOf" srcId="{5CC91DBC-94A1-3243-BEC9-77629274AACC}" destId="{482E95BE-A6F3-634C-BDD0-F34D94BB52CE}" srcOrd="0" destOrd="0" presId="urn:microsoft.com/office/officeart/2005/8/layout/lProcess2"/>
    <dgm:cxn modelId="{C338AD96-B6B3-2847-8FC3-E0A1DC3B58F8}" srcId="{770FE41B-0D6A-BE46-8DE9-86FE2A665892}" destId="{58F3BE6D-D555-5045-A6D7-6E7040258DBA}" srcOrd="2" destOrd="0" parTransId="{819336ED-ACC3-744E-ADDB-9033BDDCF9AB}" sibTransId="{BC224F86-9FC0-ED46-8347-22166A83EB87}"/>
    <dgm:cxn modelId="{F242E8DD-8E32-8D47-AB3E-B96F210C3186}" type="presOf" srcId="{49316F22-BDD9-D344-8DF7-6042A787739E}" destId="{9A46DF24-6254-7645-B937-0A6718251E0E}" srcOrd="0" destOrd="0" presId="urn:microsoft.com/office/officeart/2005/8/layout/lProcess2"/>
    <dgm:cxn modelId="{EBD9BF48-6EF2-FC4F-9767-F5F9F3682BE3}" srcId="{CA404423-6AB9-EB4A-85D9-76B337FDB174}" destId="{49316F22-BDD9-D344-8DF7-6042A787739E}" srcOrd="0" destOrd="0" parTransId="{B0AB3EC3-0FBB-3B4A-B331-5C9FEEF4572D}" sibTransId="{A1F0993D-402E-E94A-83D8-125058334C98}"/>
    <dgm:cxn modelId="{480F4E87-8507-814B-A575-458F5CE9CAFD}" srcId="{D23BE324-DA86-ED4B-A593-27E2A934B691}" destId="{770FE41B-0D6A-BE46-8DE9-86FE2A665892}" srcOrd="2" destOrd="0" parTransId="{6355C11E-EB04-F340-BF3E-8BF03EE0722F}" sibTransId="{3CDBA012-2FB2-4447-813E-6E60F77BCDA8}"/>
    <dgm:cxn modelId="{EACCF22D-8636-0B4F-B779-7F23E4506E92}" type="presOf" srcId="{D23BE324-DA86-ED4B-A593-27E2A934B691}" destId="{CD367AB6-D8AE-B349-B7FD-90FB0C3AD718}" srcOrd="0" destOrd="0" presId="urn:microsoft.com/office/officeart/2005/8/layout/lProcess2"/>
    <dgm:cxn modelId="{66049963-1F81-0147-9650-38F3D98BA50B}" type="presOf" srcId="{CA404423-6AB9-EB4A-85D9-76B337FDB174}" destId="{761E5B8F-DCD7-AF41-837F-D9BECF9DFF49}" srcOrd="0" destOrd="0" presId="urn:microsoft.com/office/officeart/2005/8/layout/lProcess2"/>
    <dgm:cxn modelId="{FFC83930-A2F1-8847-83FF-08ABD3358CE8}" type="presOf" srcId="{58F3BE6D-D555-5045-A6D7-6E7040258DBA}" destId="{73C35733-9ED5-034E-91F6-DD776EDA2725}" srcOrd="0" destOrd="0" presId="urn:microsoft.com/office/officeart/2005/8/layout/lProcess2"/>
    <dgm:cxn modelId="{00DF459D-A9C6-B94B-B2F9-8A117B2FFE4E}" type="presOf" srcId="{0C2DECDD-0A85-9C48-9279-DE771DF08233}" destId="{1E8C0409-4787-3248-94C2-AEB8C99A4F95}" srcOrd="0" destOrd="0" presId="urn:microsoft.com/office/officeart/2005/8/layout/lProcess2"/>
    <dgm:cxn modelId="{38228795-759C-B643-96B7-35BE38BE6B59}" type="presOf" srcId="{9D8833F6-FFF2-0043-8E19-662F3ECC0C69}" destId="{6EA9746E-83BF-C141-962A-D5914E659DB9}" srcOrd="0" destOrd="0" presId="urn:microsoft.com/office/officeart/2005/8/layout/lProcess2"/>
    <dgm:cxn modelId="{8F3D9F74-F63D-C64B-A465-F7575AB5F59C}" srcId="{770FE41B-0D6A-BE46-8DE9-86FE2A665892}" destId="{300B7704-EB88-0641-811A-C749A83EA426}" srcOrd="0" destOrd="0" parTransId="{AABC2E9F-7452-C24F-B639-5D50CBED447C}" sibTransId="{0E6A06E8-568A-2C48-A7AD-2FDA807B86E2}"/>
    <dgm:cxn modelId="{0FC86279-6947-3848-A988-83DDFB9DF0E1}" type="presOf" srcId="{6CF8E079-9113-B341-949B-0C8FE1D54943}" destId="{408F0A18-5EE1-CE4C-9645-EA7FCA285619}" srcOrd="0" destOrd="0" presId="urn:microsoft.com/office/officeart/2005/8/layout/lProcess2"/>
    <dgm:cxn modelId="{387B7D78-C7C4-444B-B9AC-A3B1F7827C2E}" srcId="{D23BE324-DA86-ED4B-A593-27E2A934B691}" destId="{CA404423-6AB9-EB4A-85D9-76B337FDB174}" srcOrd="0" destOrd="0" parTransId="{87E0A1A0-3D6C-E44A-A686-A38CE1113DBF}" sibTransId="{FE595A42-11C2-5545-9CAC-BEFD7802AE55}"/>
    <dgm:cxn modelId="{902E48A6-A2FD-3640-8700-F8F910A65AFB}" type="presParOf" srcId="{CD367AB6-D8AE-B349-B7FD-90FB0C3AD718}" destId="{BD3E26C3-DE7F-B549-B7CE-FF3E6FF5938C}" srcOrd="0" destOrd="0" presId="urn:microsoft.com/office/officeart/2005/8/layout/lProcess2"/>
    <dgm:cxn modelId="{210ADB8E-8AF6-0C40-B892-64D9A8174A8F}" type="presParOf" srcId="{BD3E26C3-DE7F-B549-B7CE-FF3E6FF5938C}" destId="{761E5B8F-DCD7-AF41-837F-D9BECF9DFF49}" srcOrd="0" destOrd="0" presId="urn:microsoft.com/office/officeart/2005/8/layout/lProcess2"/>
    <dgm:cxn modelId="{BADD0C68-0DBA-9046-9566-D80F39DB804B}" type="presParOf" srcId="{BD3E26C3-DE7F-B549-B7CE-FF3E6FF5938C}" destId="{FF0D77B0-D959-1948-A50C-07160BB098BA}" srcOrd="1" destOrd="0" presId="urn:microsoft.com/office/officeart/2005/8/layout/lProcess2"/>
    <dgm:cxn modelId="{4B5FA3EE-6D12-3844-AACE-9166C226DC6A}" type="presParOf" srcId="{BD3E26C3-DE7F-B549-B7CE-FF3E6FF5938C}" destId="{3B14CCCB-3000-B04C-B43A-6A8AB9A54764}" srcOrd="2" destOrd="0" presId="urn:microsoft.com/office/officeart/2005/8/layout/lProcess2"/>
    <dgm:cxn modelId="{314A003D-C589-8D44-ADF7-692DB16367ED}" type="presParOf" srcId="{3B14CCCB-3000-B04C-B43A-6A8AB9A54764}" destId="{38674BA3-1D56-8947-AEC4-F807DD5E0F43}" srcOrd="0" destOrd="0" presId="urn:microsoft.com/office/officeart/2005/8/layout/lProcess2"/>
    <dgm:cxn modelId="{C2CC91C9-C677-404B-B912-C01C832CB5A4}" type="presParOf" srcId="{38674BA3-1D56-8947-AEC4-F807DD5E0F43}" destId="{9A46DF24-6254-7645-B937-0A6718251E0E}" srcOrd="0" destOrd="0" presId="urn:microsoft.com/office/officeart/2005/8/layout/lProcess2"/>
    <dgm:cxn modelId="{DC583AA1-7161-454A-821E-81392E8FE373}" type="presParOf" srcId="{38674BA3-1D56-8947-AEC4-F807DD5E0F43}" destId="{0A2C7B95-B658-8449-B000-610F7B48CC45}" srcOrd="1" destOrd="0" presId="urn:microsoft.com/office/officeart/2005/8/layout/lProcess2"/>
    <dgm:cxn modelId="{BF1C333A-6903-1447-AB04-88B330E50B37}" type="presParOf" srcId="{38674BA3-1D56-8947-AEC4-F807DD5E0F43}" destId="{2E09FDE4-D0D4-534C-925E-72DB36DC377B}" srcOrd="2" destOrd="0" presId="urn:microsoft.com/office/officeart/2005/8/layout/lProcess2"/>
    <dgm:cxn modelId="{ABE4464D-B651-3247-97CF-F1CD6206FC85}" type="presParOf" srcId="{38674BA3-1D56-8947-AEC4-F807DD5E0F43}" destId="{A70A6D78-2E7B-1142-8055-D888E3005FE8}" srcOrd="3" destOrd="0" presId="urn:microsoft.com/office/officeart/2005/8/layout/lProcess2"/>
    <dgm:cxn modelId="{2576DD42-7351-9448-B951-54B9D25ABAAF}" type="presParOf" srcId="{38674BA3-1D56-8947-AEC4-F807DD5E0F43}" destId="{6EA9746E-83BF-C141-962A-D5914E659DB9}" srcOrd="4" destOrd="0" presId="urn:microsoft.com/office/officeart/2005/8/layout/lProcess2"/>
    <dgm:cxn modelId="{F0B21444-E861-054B-A1B4-03B745E46E5B}" type="presParOf" srcId="{CD367AB6-D8AE-B349-B7FD-90FB0C3AD718}" destId="{BD492923-C8C8-4748-8994-9407284111D9}" srcOrd="1" destOrd="0" presId="urn:microsoft.com/office/officeart/2005/8/layout/lProcess2"/>
    <dgm:cxn modelId="{B94E27C4-F53B-FB49-9C68-F148A1A4A18B}" type="presParOf" srcId="{CD367AB6-D8AE-B349-B7FD-90FB0C3AD718}" destId="{AC98779B-2D02-8F4A-B3EC-2298B6FCBCD5}" srcOrd="2" destOrd="0" presId="urn:microsoft.com/office/officeart/2005/8/layout/lProcess2"/>
    <dgm:cxn modelId="{F269EECA-E01D-2C40-A380-E5F024E86712}" type="presParOf" srcId="{AC98779B-2D02-8F4A-B3EC-2298B6FCBCD5}" destId="{06A8ABCA-51AB-7C44-A93E-8766E44BBFCB}" srcOrd="0" destOrd="0" presId="urn:microsoft.com/office/officeart/2005/8/layout/lProcess2"/>
    <dgm:cxn modelId="{02B568A9-6337-A040-ADAF-DD0923CFAD36}" type="presParOf" srcId="{AC98779B-2D02-8F4A-B3EC-2298B6FCBCD5}" destId="{A29DDF9C-1AED-6F47-B745-E0CED4A18B8F}" srcOrd="1" destOrd="0" presId="urn:microsoft.com/office/officeart/2005/8/layout/lProcess2"/>
    <dgm:cxn modelId="{C1CEB526-A40E-E84B-8564-865665ACFF75}" type="presParOf" srcId="{AC98779B-2D02-8F4A-B3EC-2298B6FCBCD5}" destId="{AEC2EFDA-9B6B-EE41-85B9-2126240993F9}" srcOrd="2" destOrd="0" presId="urn:microsoft.com/office/officeart/2005/8/layout/lProcess2"/>
    <dgm:cxn modelId="{79696558-F260-9D4D-84F8-B9C74AE528E1}" type="presParOf" srcId="{AEC2EFDA-9B6B-EE41-85B9-2126240993F9}" destId="{E5FF24A8-D124-0844-8DEF-4163689BE9C6}" srcOrd="0" destOrd="0" presId="urn:microsoft.com/office/officeart/2005/8/layout/lProcess2"/>
    <dgm:cxn modelId="{111840C0-17D1-3343-AFD0-FE49003B3A04}" type="presParOf" srcId="{E5FF24A8-D124-0844-8DEF-4163689BE9C6}" destId="{BD02C517-69F7-5D4E-A179-BA93C73CFD2C}" srcOrd="0" destOrd="0" presId="urn:microsoft.com/office/officeart/2005/8/layout/lProcess2"/>
    <dgm:cxn modelId="{283CBBA3-D075-8642-AD40-C612729C73B9}" type="presParOf" srcId="{E5FF24A8-D124-0844-8DEF-4163689BE9C6}" destId="{CE5857B1-214F-544E-8E9C-5F1AEBF2AF65}" srcOrd="1" destOrd="0" presId="urn:microsoft.com/office/officeart/2005/8/layout/lProcess2"/>
    <dgm:cxn modelId="{E978C5B5-BF6D-4C40-925A-72CA12CAC922}" type="presParOf" srcId="{E5FF24A8-D124-0844-8DEF-4163689BE9C6}" destId="{1E8C0409-4787-3248-94C2-AEB8C99A4F95}" srcOrd="2" destOrd="0" presId="urn:microsoft.com/office/officeart/2005/8/layout/lProcess2"/>
    <dgm:cxn modelId="{2570F881-A665-1342-9B2E-B01EB03DF8B2}" type="presParOf" srcId="{E5FF24A8-D124-0844-8DEF-4163689BE9C6}" destId="{A2487613-1EB7-FC4A-8FC1-5377F378A13E}" srcOrd="3" destOrd="0" presId="urn:microsoft.com/office/officeart/2005/8/layout/lProcess2"/>
    <dgm:cxn modelId="{E8D18BC3-B829-2541-A59B-B37BF1516B60}" type="presParOf" srcId="{E5FF24A8-D124-0844-8DEF-4163689BE9C6}" destId="{482E95BE-A6F3-634C-BDD0-F34D94BB52CE}" srcOrd="4" destOrd="0" presId="urn:microsoft.com/office/officeart/2005/8/layout/lProcess2"/>
    <dgm:cxn modelId="{B74FCDE3-2329-B043-83D6-C662E073A888}" type="presParOf" srcId="{E5FF24A8-D124-0844-8DEF-4163689BE9C6}" destId="{D8F3325B-3618-C341-9CD0-441B3AD31487}" srcOrd="5" destOrd="0" presId="urn:microsoft.com/office/officeart/2005/8/layout/lProcess2"/>
    <dgm:cxn modelId="{9CC203ED-4B5B-534B-9735-F7C5B6F10A0C}" type="presParOf" srcId="{E5FF24A8-D124-0844-8DEF-4163689BE9C6}" destId="{408F0A18-5EE1-CE4C-9645-EA7FCA285619}" srcOrd="6" destOrd="0" presId="urn:microsoft.com/office/officeart/2005/8/layout/lProcess2"/>
    <dgm:cxn modelId="{2EAA6539-C03E-E541-B6F2-ED21CD302975}" type="presParOf" srcId="{CD367AB6-D8AE-B349-B7FD-90FB0C3AD718}" destId="{EA6F8F03-DA78-2A45-B90C-F2D064919D06}" srcOrd="3" destOrd="0" presId="urn:microsoft.com/office/officeart/2005/8/layout/lProcess2"/>
    <dgm:cxn modelId="{BD02521C-5AA7-174B-BCB0-9E75189D3134}" type="presParOf" srcId="{CD367AB6-D8AE-B349-B7FD-90FB0C3AD718}" destId="{FAC54BA9-4FEE-5F45-BF58-4B89D7621CEB}" srcOrd="4" destOrd="0" presId="urn:microsoft.com/office/officeart/2005/8/layout/lProcess2"/>
    <dgm:cxn modelId="{76DF4981-3091-9540-BA07-759DD1B35E4A}" type="presParOf" srcId="{FAC54BA9-4FEE-5F45-BF58-4B89D7621CEB}" destId="{48677A78-52B6-7B45-9BF1-CBA2C4872099}" srcOrd="0" destOrd="0" presId="urn:microsoft.com/office/officeart/2005/8/layout/lProcess2"/>
    <dgm:cxn modelId="{594DBAE6-8A59-FA43-885F-F9F32B948305}" type="presParOf" srcId="{FAC54BA9-4FEE-5F45-BF58-4B89D7621CEB}" destId="{0414F7A4-1CC0-F143-82FF-D58C6494D706}" srcOrd="1" destOrd="0" presId="urn:microsoft.com/office/officeart/2005/8/layout/lProcess2"/>
    <dgm:cxn modelId="{2BCED26E-11BD-EB46-808B-10510FABE80F}" type="presParOf" srcId="{FAC54BA9-4FEE-5F45-BF58-4B89D7621CEB}" destId="{929A2FF6-088D-E24B-80BE-10ABB2677823}" srcOrd="2" destOrd="0" presId="urn:microsoft.com/office/officeart/2005/8/layout/lProcess2"/>
    <dgm:cxn modelId="{02DC1FAE-63C4-A440-A465-EFD243DC40CD}" type="presParOf" srcId="{929A2FF6-088D-E24B-80BE-10ABB2677823}" destId="{F9374679-3789-F14B-B149-3664B9ACB328}" srcOrd="0" destOrd="0" presId="urn:microsoft.com/office/officeart/2005/8/layout/lProcess2"/>
    <dgm:cxn modelId="{857FBA00-DCC3-604D-8FB4-AF5B43ADFC8C}" type="presParOf" srcId="{F9374679-3789-F14B-B149-3664B9ACB328}" destId="{BF72B8B5-A8A6-834B-A98F-81FAF85D1BED}" srcOrd="0" destOrd="0" presId="urn:microsoft.com/office/officeart/2005/8/layout/lProcess2"/>
    <dgm:cxn modelId="{07CC1912-738E-5F40-A535-4458FBA6828F}" type="presParOf" srcId="{F9374679-3789-F14B-B149-3664B9ACB328}" destId="{8566CE8D-1FB3-6D40-BCBD-55B6B7BF7EBD}" srcOrd="1" destOrd="0" presId="urn:microsoft.com/office/officeart/2005/8/layout/lProcess2"/>
    <dgm:cxn modelId="{E3D70086-748A-8142-825C-7CC14A8D7132}" type="presParOf" srcId="{F9374679-3789-F14B-B149-3664B9ACB328}" destId="{0A9157C7-4363-1844-9081-88D1FC6FF148}" srcOrd="2" destOrd="0" presId="urn:microsoft.com/office/officeart/2005/8/layout/lProcess2"/>
    <dgm:cxn modelId="{DEAF8E55-B566-8F48-AE78-039469E22955}" type="presParOf" srcId="{F9374679-3789-F14B-B149-3664B9ACB328}" destId="{75759C3E-795C-9646-98C5-802E7AFE7940}" srcOrd="3" destOrd="0" presId="urn:microsoft.com/office/officeart/2005/8/layout/lProcess2"/>
    <dgm:cxn modelId="{C0227F09-4554-B348-A2E3-B9653F0615A4}" type="presParOf" srcId="{F9374679-3789-F14B-B149-3664B9ACB328}" destId="{73C35733-9ED5-034E-91F6-DD776EDA272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817E8-824B-8943-989C-AC83F97FCEAD}" type="doc">
      <dgm:prSet loTypeId="urn:microsoft.com/office/officeart/2005/8/layout/target1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C0052F-FF76-2841-9D77-5726AA5F128B}">
      <dgm:prSet/>
      <dgm:spPr/>
      <dgm:t>
        <a:bodyPr/>
        <a:lstStyle/>
        <a:p>
          <a:pPr rtl="0"/>
          <a:r>
            <a:rPr lang="en-US" dirty="0" smtClean="0"/>
            <a:t>Composed of a collection of DRAM chips</a:t>
          </a:r>
          <a:endParaRPr lang="en-US" dirty="0"/>
        </a:p>
      </dgm:t>
    </dgm:pt>
    <dgm:pt modelId="{B86741C3-1DFA-3D47-A6E7-5C205CDFFFD9}" type="parTrans" cxnId="{E9857345-CAA6-5D4F-AAEB-1391A388DF2D}">
      <dgm:prSet/>
      <dgm:spPr/>
      <dgm:t>
        <a:bodyPr/>
        <a:lstStyle/>
        <a:p>
          <a:endParaRPr lang="en-US"/>
        </a:p>
      </dgm:t>
    </dgm:pt>
    <dgm:pt modelId="{E9C89165-FDC3-684D-8717-3E5D4F4689B5}" type="sibTrans" cxnId="{E9857345-CAA6-5D4F-AAEB-1391A388DF2D}">
      <dgm:prSet/>
      <dgm:spPr/>
      <dgm:t>
        <a:bodyPr/>
        <a:lstStyle/>
        <a:p>
          <a:endParaRPr lang="en-US"/>
        </a:p>
      </dgm:t>
    </dgm:pt>
    <dgm:pt modelId="{979CCC9C-C88B-4F4D-AC0F-0A951907E2F1}">
      <dgm:prSet/>
      <dgm:spPr/>
      <dgm:t>
        <a:bodyPr/>
        <a:lstStyle/>
        <a:p>
          <a:pPr rtl="0"/>
          <a:r>
            <a:rPr lang="en-GB" dirty="0" smtClean="0"/>
            <a:t>Grouped together to form a </a:t>
          </a:r>
          <a:r>
            <a:rPr lang="en-GB" i="1" dirty="0" smtClean="0"/>
            <a:t>memory bank</a:t>
          </a:r>
          <a:endParaRPr lang="en-GB" i="1" dirty="0"/>
        </a:p>
      </dgm:t>
    </dgm:pt>
    <dgm:pt modelId="{CA737E00-0781-E140-AE5B-C7AE2F5D54AA}" type="parTrans" cxnId="{C4DC0A6C-5994-F74B-88A6-38B4EF570B12}">
      <dgm:prSet/>
      <dgm:spPr/>
      <dgm:t>
        <a:bodyPr/>
        <a:lstStyle/>
        <a:p>
          <a:endParaRPr lang="en-US"/>
        </a:p>
      </dgm:t>
    </dgm:pt>
    <dgm:pt modelId="{6B148C8B-8EEA-D744-9011-54543658C65B}" type="sibTrans" cxnId="{C4DC0A6C-5994-F74B-88A6-38B4EF570B12}">
      <dgm:prSet/>
      <dgm:spPr/>
      <dgm:t>
        <a:bodyPr/>
        <a:lstStyle/>
        <a:p>
          <a:endParaRPr lang="en-US"/>
        </a:p>
      </dgm:t>
    </dgm:pt>
    <dgm:pt modelId="{A804BAA3-A403-9E4D-9F00-DDDAF19AB792}">
      <dgm:prSet/>
      <dgm:spPr/>
      <dgm:t>
        <a:bodyPr/>
        <a:lstStyle/>
        <a:p>
          <a:pPr rtl="0"/>
          <a:r>
            <a:rPr lang="en-US" dirty="0" smtClean="0"/>
            <a:t>Each bank is independently able to service a memory read or write request</a:t>
          </a:r>
          <a:endParaRPr lang="en-US" dirty="0"/>
        </a:p>
      </dgm:t>
    </dgm:pt>
    <dgm:pt modelId="{8F848074-08CD-D04A-BCAF-96E598B657A5}" type="parTrans" cxnId="{E1896FBA-2D33-4640-A1D4-BE8984060BE5}">
      <dgm:prSet/>
      <dgm:spPr/>
      <dgm:t>
        <a:bodyPr/>
        <a:lstStyle/>
        <a:p>
          <a:endParaRPr lang="en-US"/>
        </a:p>
      </dgm:t>
    </dgm:pt>
    <dgm:pt modelId="{7B5B54EB-22EA-464C-B494-49CB79BA132C}" type="sibTrans" cxnId="{E1896FBA-2D33-4640-A1D4-BE8984060BE5}">
      <dgm:prSet/>
      <dgm:spPr/>
      <dgm:t>
        <a:bodyPr/>
        <a:lstStyle/>
        <a:p>
          <a:endParaRPr lang="en-US"/>
        </a:p>
      </dgm:t>
    </dgm:pt>
    <dgm:pt modelId="{6990B913-075B-F24B-BBAD-DFEE2609734F}">
      <dgm:prSet/>
      <dgm:spPr/>
      <dgm:t>
        <a:bodyPr/>
        <a:lstStyle/>
        <a:p>
          <a:pPr rtl="0"/>
          <a:r>
            <a:rPr lang="en-US" i="1" dirty="0" smtClean="0"/>
            <a:t>K</a:t>
          </a:r>
          <a:r>
            <a:rPr lang="en-US" dirty="0" smtClean="0"/>
            <a:t> banks can service </a:t>
          </a:r>
          <a:r>
            <a:rPr lang="en-US" i="1" dirty="0" smtClean="0"/>
            <a:t>K</a:t>
          </a:r>
          <a:r>
            <a:rPr lang="en-US" dirty="0" smtClean="0"/>
            <a:t> requests simultaneously, increasing memory read or write rates by a factor of </a:t>
          </a:r>
          <a:r>
            <a:rPr lang="en-US" i="1" dirty="0" smtClean="0"/>
            <a:t>K</a:t>
          </a:r>
          <a:endParaRPr lang="en-US" dirty="0"/>
        </a:p>
      </dgm:t>
    </dgm:pt>
    <dgm:pt modelId="{A6B922CC-A229-714D-9271-B899C3F9E94D}" type="parTrans" cxnId="{247FDD88-A0E0-1744-834B-0F8FDFFB38ED}">
      <dgm:prSet/>
      <dgm:spPr/>
      <dgm:t>
        <a:bodyPr/>
        <a:lstStyle/>
        <a:p>
          <a:endParaRPr lang="en-US"/>
        </a:p>
      </dgm:t>
    </dgm:pt>
    <dgm:pt modelId="{EDDA628D-F276-0A46-AAC4-AE129E4624C7}" type="sibTrans" cxnId="{247FDD88-A0E0-1744-834B-0F8FDFFB38ED}">
      <dgm:prSet/>
      <dgm:spPr/>
      <dgm:t>
        <a:bodyPr/>
        <a:lstStyle/>
        <a:p>
          <a:endParaRPr lang="en-US"/>
        </a:p>
      </dgm:t>
    </dgm:pt>
    <dgm:pt modelId="{9ED157BA-69A5-9144-AB59-6B93FD55C0B8}">
      <dgm:prSet/>
      <dgm:spPr/>
      <dgm:t>
        <a:bodyPr/>
        <a:lstStyle/>
        <a:p>
          <a:pPr rtl="0"/>
          <a:r>
            <a:rPr lang="en-GB" dirty="0" smtClean="0"/>
            <a:t>If consecutive words of memory are stored in different banks, the transfer of a block of memory is speeded up</a:t>
          </a:r>
          <a:endParaRPr lang="en-GB" dirty="0"/>
        </a:p>
      </dgm:t>
    </dgm:pt>
    <dgm:pt modelId="{3BA5516E-3B52-0840-A909-851E6F7B1BF8}" type="parTrans" cxnId="{A4FC8BA6-1F1E-3147-AB97-75C1101DCC1F}">
      <dgm:prSet/>
      <dgm:spPr/>
      <dgm:t>
        <a:bodyPr/>
        <a:lstStyle/>
        <a:p>
          <a:endParaRPr lang="en-US"/>
        </a:p>
      </dgm:t>
    </dgm:pt>
    <dgm:pt modelId="{83D41E0C-5C58-4344-AFC3-1412D617C9DB}" type="sibTrans" cxnId="{A4FC8BA6-1F1E-3147-AB97-75C1101DCC1F}">
      <dgm:prSet/>
      <dgm:spPr/>
      <dgm:t>
        <a:bodyPr/>
        <a:lstStyle/>
        <a:p>
          <a:endParaRPr lang="en-US"/>
        </a:p>
      </dgm:t>
    </dgm:pt>
    <dgm:pt modelId="{B590D48F-C700-A745-A5D0-19C43AEA5E83}" type="pres">
      <dgm:prSet presAssocID="{22C817E8-824B-8943-989C-AC83F97FCEA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CD37D8-A6C9-7347-9185-E44226E72FC7}" type="pres">
      <dgm:prSet presAssocID="{8CC0052F-FF76-2841-9D77-5726AA5F128B}" presName="circle1" presStyleLbl="lnNode1" presStyleIdx="0" presStyleCnt="5"/>
      <dgm:spPr/>
    </dgm:pt>
    <dgm:pt modelId="{7F2462F4-CE27-CB47-B974-0D649D5F1522}" type="pres">
      <dgm:prSet presAssocID="{8CC0052F-FF76-2841-9D77-5726AA5F128B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ACFBC-6FE8-3A49-AD2B-79E2DA2407EC}" type="pres">
      <dgm:prSet presAssocID="{8CC0052F-FF76-2841-9D77-5726AA5F128B}" presName="line1" presStyleLbl="callout" presStyleIdx="0" presStyleCnt="10"/>
      <dgm:spPr>
        <a:ln>
          <a:solidFill>
            <a:schemeClr val="accent3"/>
          </a:solidFill>
        </a:ln>
      </dgm:spPr>
    </dgm:pt>
    <dgm:pt modelId="{F321CC0B-6111-EA4D-945B-E997A707C6AB}" type="pres">
      <dgm:prSet presAssocID="{8CC0052F-FF76-2841-9D77-5726AA5F128B}" presName="d1" presStyleLbl="callout" presStyleIdx="1" presStyleCnt="10"/>
      <dgm:spPr>
        <a:ln>
          <a:solidFill>
            <a:schemeClr val="accent3"/>
          </a:solidFill>
        </a:ln>
      </dgm:spPr>
    </dgm:pt>
    <dgm:pt modelId="{2AEFFE6D-02DD-AC47-A7D7-6F0F49D69E25}" type="pres">
      <dgm:prSet presAssocID="{979CCC9C-C88B-4F4D-AC0F-0A951907E2F1}" presName="circle2" presStyleLbl="lnNode1" presStyleIdx="1" presStyleCnt="5"/>
      <dgm:spPr/>
    </dgm:pt>
    <dgm:pt modelId="{CC87624B-73C2-8F41-B7C2-96066902C80B}" type="pres">
      <dgm:prSet presAssocID="{979CCC9C-C88B-4F4D-AC0F-0A951907E2F1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1CF9-2939-7340-9033-50955A68CD2B}" type="pres">
      <dgm:prSet presAssocID="{979CCC9C-C88B-4F4D-AC0F-0A951907E2F1}" presName="line2" presStyleLbl="callout" presStyleIdx="2" presStyleCnt="10"/>
      <dgm:spPr>
        <a:ln>
          <a:solidFill>
            <a:schemeClr val="accent3"/>
          </a:solidFill>
        </a:ln>
      </dgm:spPr>
    </dgm:pt>
    <dgm:pt modelId="{C67BBE53-21DC-E045-A630-D12DE591D833}" type="pres">
      <dgm:prSet presAssocID="{979CCC9C-C88B-4F4D-AC0F-0A951907E2F1}" presName="d2" presStyleLbl="callout" presStyleIdx="3" presStyleCnt="10"/>
      <dgm:spPr>
        <a:ln>
          <a:solidFill>
            <a:schemeClr val="accent3"/>
          </a:solidFill>
        </a:ln>
      </dgm:spPr>
    </dgm:pt>
    <dgm:pt modelId="{AAD596D2-E62A-0548-828D-4DCC653CC72D}" type="pres">
      <dgm:prSet presAssocID="{A804BAA3-A403-9E4D-9F00-DDDAF19AB792}" presName="circle3" presStyleLbl="lnNode1" presStyleIdx="2" presStyleCnt="5"/>
      <dgm:spPr/>
    </dgm:pt>
    <dgm:pt modelId="{8EC32DAD-B60A-E04E-9CBE-3880F576FF1B}" type="pres">
      <dgm:prSet presAssocID="{A804BAA3-A403-9E4D-9F00-DDDAF19AB792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37FD0-232D-2342-9E7D-C70474E38A8F}" type="pres">
      <dgm:prSet presAssocID="{A804BAA3-A403-9E4D-9F00-DDDAF19AB792}" presName="line3" presStyleLbl="callout" presStyleIdx="4" presStyleCnt="10"/>
      <dgm:spPr>
        <a:ln>
          <a:solidFill>
            <a:schemeClr val="accent3"/>
          </a:solidFill>
        </a:ln>
      </dgm:spPr>
    </dgm:pt>
    <dgm:pt modelId="{B14A19D7-85D7-814F-8401-2C8DDF90F3FB}" type="pres">
      <dgm:prSet presAssocID="{A804BAA3-A403-9E4D-9F00-DDDAF19AB792}" presName="d3" presStyleLbl="callout" presStyleIdx="5" presStyleCnt="10"/>
      <dgm:spPr>
        <a:ln>
          <a:solidFill>
            <a:schemeClr val="accent3"/>
          </a:solidFill>
        </a:ln>
      </dgm:spPr>
    </dgm:pt>
    <dgm:pt modelId="{B34A8773-C811-0D46-9EEB-711305802ED6}" type="pres">
      <dgm:prSet presAssocID="{6990B913-075B-F24B-BBAD-DFEE2609734F}" presName="circle4" presStyleLbl="lnNode1" presStyleIdx="3" presStyleCnt="5"/>
      <dgm:spPr/>
    </dgm:pt>
    <dgm:pt modelId="{835CBABC-C4E5-3D41-92E3-3EE99DB441F4}" type="pres">
      <dgm:prSet presAssocID="{6990B913-075B-F24B-BBAD-DFEE2609734F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B84B8-63BA-6048-9CBF-1CBC25592950}" type="pres">
      <dgm:prSet presAssocID="{6990B913-075B-F24B-BBAD-DFEE2609734F}" presName="line4" presStyleLbl="callout" presStyleIdx="6" presStyleCnt="10"/>
      <dgm:spPr>
        <a:ln>
          <a:solidFill>
            <a:schemeClr val="accent3"/>
          </a:solidFill>
        </a:ln>
      </dgm:spPr>
    </dgm:pt>
    <dgm:pt modelId="{C34E5CC8-DFB0-FC49-82AD-56653AEAF9C3}" type="pres">
      <dgm:prSet presAssocID="{6990B913-075B-F24B-BBAD-DFEE2609734F}" presName="d4" presStyleLbl="callout" presStyleIdx="7" presStyleCnt="10"/>
      <dgm:spPr>
        <a:ln>
          <a:solidFill>
            <a:schemeClr val="accent3"/>
          </a:solidFill>
        </a:ln>
      </dgm:spPr>
    </dgm:pt>
    <dgm:pt modelId="{D10BCEDA-1B03-9849-8E13-497008088137}" type="pres">
      <dgm:prSet presAssocID="{9ED157BA-69A5-9144-AB59-6B93FD55C0B8}" presName="circle5" presStyleLbl="lnNode1" presStyleIdx="4" presStyleCnt="5"/>
      <dgm:spPr/>
    </dgm:pt>
    <dgm:pt modelId="{BC08C46E-80F6-6844-97EA-EFF90289CFDD}" type="pres">
      <dgm:prSet presAssocID="{9ED157BA-69A5-9144-AB59-6B93FD55C0B8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DFCA-82BF-8A4A-A31C-77A5937B820B}" type="pres">
      <dgm:prSet presAssocID="{9ED157BA-69A5-9144-AB59-6B93FD55C0B8}" presName="line5" presStyleLbl="callout" presStyleIdx="8" presStyleCnt="10"/>
      <dgm:spPr>
        <a:ln>
          <a:solidFill>
            <a:schemeClr val="accent3"/>
          </a:solidFill>
        </a:ln>
      </dgm:spPr>
    </dgm:pt>
    <dgm:pt modelId="{F84305B1-C966-5546-B34F-EA12E90FF450}" type="pres">
      <dgm:prSet presAssocID="{9ED157BA-69A5-9144-AB59-6B93FD55C0B8}" presName="d5" presStyleLbl="callout" presStyleIdx="9" presStyleCnt="10"/>
      <dgm:spPr>
        <a:ln>
          <a:solidFill>
            <a:schemeClr val="accent3"/>
          </a:solidFill>
        </a:ln>
      </dgm:spPr>
    </dgm:pt>
  </dgm:ptLst>
  <dgm:cxnLst>
    <dgm:cxn modelId="{247FDD88-A0E0-1744-834B-0F8FDFFB38ED}" srcId="{22C817E8-824B-8943-989C-AC83F97FCEAD}" destId="{6990B913-075B-F24B-BBAD-DFEE2609734F}" srcOrd="3" destOrd="0" parTransId="{A6B922CC-A229-714D-9271-B899C3F9E94D}" sibTransId="{EDDA628D-F276-0A46-AAC4-AE129E4624C7}"/>
    <dgm:cxn modelId="{E1896FBA-2D33-4640-A1D4-BE8984060BE5}" srcId="{22C817E8-824B-8943-989C-AC83F97FCEAD}" destId="{A804BAA3-A403-9E4D-9F00-DDDAF19AB792}" srcOrd="2" destOrd="0" parTransId="{8F848074-08CD-D04A-BCAF-96E598B657A5}" sibTransId="{7B5B54EB-22EA-464C-B494-49CB79BA132C}"/>
    <dgm:cxn modelId="{A9E9C95D-B3DE-4447-8F7E-3FF350FA58D8}" type="presOf" srcId="{8CC0052F-FF76-2841-9D77-5726AA5F128B}" destId="{7F2462F4-CE27-CB47-B974-0D649D5F1522}" srcOrd="0" destOrd="0" presId="urn:microsoft.com/office/officeart/2005/8/layout/target1"/>
    <dgm:cxn modelId="{C4DC0A6C-5994-F74B-88A6-38B4EF570B12}" srcId="{22C817E8-824B-8943-989C-AC83F97FCEAD}" destId="{979CCC9C-C88B-4F4D-AC0F-0A951907E2F1}" srcOrd="1" destOrd="0" parTransId="{CA737E00-0781-E140-AE5B-C7AE2F5D54AA}" sibTransId="{6B148C8B-8EEA-D744-9011-54543658C65B}"/>
    <dgm:cxn modelId="{0A0F4B58-ED31-C749-AA58-B06876CDBCC0}" type="presOf" srcId="{22C817E8-824B-8943-989C-AC83F97FCEAD}" destId="{B590D48F-C700-A745-A5D0-19C43AEA5E83}" srcOrd="0" destOrd="0" presId="urn:microsoft.com/office/officeart/2005/8/layout/target1"/>
    <dgm:cxn modelId="{BD8A179A-8BFA-4846-97C5-B2A667BBCAF7}" type="presOf" srcId="{6990B913-075B-F24B-BBAD-DFEE2609734F}" destId="{835CBABC-C4E5-3D41-92E3-3EE99DB441F4}" srcOrd="0" destOrd="0" presId="urn:microsoft.com/office/officeart/2005/8/layout/target1"/>
    <dgm:cxn modelId="{E9857345-CAA6-5D4F-AAEB-1391A388DF2D}" srcId="{22C817E8-824B-8943-989C-AC83F97FCEAD}" destId="{8CC0052F-FF76-2841-9D77-5726AA5F128B}" srcOrd="0" destOrd="0" parTransId="{B86741C3-1DFA-3D47-A6E7-5C205CDFFFD9}" sibTransId="{E9C89165-FDC3-684D-8717-3E5D4F4689B5}"/>
    <dgm:cxn modelId="{A4FC8BA6-1F1E-3147-AB97-75C1101DCC1F}" srcId="{22C817E8-824B-8943-989C-AC83F97FCEAD}" destId="{9ED157BA-69A5-9144-AB59-6B93FD55C0B8}" srcOrd="4" destOrd="0" parTransId="{3BA5516E-3B52-0840-A909-851E6F7B1BF8}" sibTransId="{83D41E0C-5C58-4344-AFC3-1412D617C9DB}"/>
    <dgm:cxn modelId="{317E91A3-C143-CD47-B32E-CBB8D763A635}" type="presOf" srcId="{A804BAA3-A403-9E4D-9F00-DDDAF19AB792}" destId="{8EC32DAD-B60A-E04E-9CBE-3880F576FF1B}" srcOrd="0" destOrd="0" presId="urn:microsoft.com/office/officeart/2005/8/layout/target1"/>
    <dgm:cxn modelId="{262A119C-8248-8B41-93E0-293DEE18E4D4}" type="presOf" srcId="{9ED157BA-69A5-9144-AB59-6B93FD55C0B8}" destId="{BC08C46E-80F6-6844-97EA-EFF90289CFDD}" srcOrd="0" destOrd="0" presId="urn:microsoft.com/office/officeart/2005/8/layout/target1"/>
    <dgm:cxn modelId="{FE59DB30-070D-0D45-92D8-88DDEAB185F6}" type="presOf" srcId="{979CCC9C-C88B-4F4D-AC0F-0A951907E2F1}" destId="{CC87624B-73C2-8F41-B7C2-96066902C80B}" srcOrd="0" destOrd="0" presId="urn:microsoft.com/office/officeart/2005/8/layout/target1"/>
    <dgm:cxn modelId="{E64FA73A-03F7-D748-9006-10F57AB71EA5}" type="presParOf" srcId="{B590D48F-C700-A745-A5D0-19C43AEA5E83}" destId="{91CD37D8-A6C9-7347-9185-E44226E72FC7}" srcOrd="0" destOrd="0" presId="urn:microsoft.com/office/officeart/2005/8/layout/target1"/>
    <dgm:cxn modelId="{6FC42ACE-C7F6-8A47-A407-768879818A79}" type="presParOf" srcId="{B590D48F-C700-A745-A5D0-19C43AEA5E83}" destId="{7F2462F4-CE27-CB47-B974-0D649D5F1522}" srcOrd="1" destOrd="0" presId="urn:microsoft.com/office/officeart/2005/8/layout/target1"/>
    <dgm:cxn modelId="{508373F7-D0C0-7044-AD85-C58105646B9F}" type="presParOf" srcId="{B590D48F-C700-A745-A5D0-19C43AEA5E83}" destId="{ECCACFBC-6FE8-3A49-AD2B-79E2DA2407EC}" srcOrd="2" destOrd="0" presId="urn:microsoft.com/office/officeart/2005/8/layout/target1"/>
    <dgm:cxn modelId="{3120D8AD-8365-9C43-B53F-7F0C60278222}" type="presParOf" srcId="{B590D48F-C700-A745-A5D0-19C43AEA5E83}" destId="{F321CC0B-6111-EA4D-945B-E997A707C6AB}" srcOrd="3" destOrd="0" presId="urn:microsoft.com/office/officeart/2005/8/layout/target1"/>
    <dgm:cxn modelId="{27164D2D-DE21-5B42-9685-2F6AB44CA508}" type="presParOf" srcId="{B590D48F-C700-A745-A5D0-19C43AEA5E83}" destId="{2AEFFE6D-02DD-AC47-A7D7-6F0F49D69E25}" srcOrd="4" destOrd="0" presId="urn:microsoft.com/office/officeart/2005/8/layout/target1"/>
    <dgm:cxn modelId="{FBF19BBC-3F29-E847-911A-4462521022F4}" type="presParOf" srcId="{B590D48F-C700-A745-A5D0-19C43AEA5E83}" destId="{CC87624B-73C2-8F41-B7C2-96066902C80B}" srcOrd="5" destOrd="0" presId="urn:microsoft.com/office/officeart/2005/8/layout/target1"/>
    <dgm:cxn modelId="{310A9954-8B3B-DD42-9F6F-8FF898AF3AE1}" type="presParOf" srcId="{B590D48F-C700-A745-A5D0-19C43AEA5E83}" destId="{FD651CF9-2939-7340-9033-50955A68CD2B}" srcOrd="6" destOrd="0" presId="urn:microsoft.com/office/officeart/2005/8/layout/target1"/>
    <dgm:cxn modelId="{00D61241-E986-4549-9AD7-E5D661CCB2C8}" type="presParOf" srcId="{B590D48F-C700-A745-A5D0-19C43AEA5E83}" destId="{C67BBE53-21DC-E045-A630-D12DE591D833}" srcOrd="7" destOrd="0" presId="urn:microsoft.com/office/officeart/2005/8/layout/target1"/>
    <dgm:cxn modelId="{FE50CAC7-3AD6-9444-8716-6D7CF709A079}" type="presParOf" srcId="{B590D48F-C700-A745-A5D0-19C43AEA5E83}" destId="{AAD596D2-E62A-0548-828D-4DCC653CC72D}" srcOrd="8" destOrd="0" presId="urn:microsoft.com/office/officeart/2005/8/layout/target1"/>
    <dgm:cxn modelId="{B1B914B5-2219-1648-8BD3-460ADDBC4225}" type="presParOf" srcId="{B590D48F-C700-A745-A5D0-19C43AEA5E83}" destId="{8EC32DAD-B60A-E04E-9CBE-3880F576FF1B}" srcOrd="9" destOrd="0" presId="urn:microsoft.com/office/officeart/2005/8/layout/target1"/>
    <dgm:cxn modelId="{DC28838C-EAC0-6A4B-8DBB-5328673DA012}" type="presParOf" srcId="{B590D48F-C700-A745-A5D0-19C43AEA5E83}" destId="{48737FD0-232D-2342-9E7D-C70474E38A8F}" srcOrd="10" destOrd="0" presId="urn:microsoft.com/office/officeart/2005/8/layout/target1"/>
    <dgm:cxn modelId="{C23D918D-0FF1-624B-ADF8-2A64636733CD}" type="presParOf" srcId="{B590D48F-C700-A745-A5D0-19C43AEA5E83}" destId="{B14A19D7-85D7-814F-8401-2C8DDF90F3FB}" srcOrd="11" destOrd="0" presId="urn:microsoft.com/office/officeart/2005/8/layout/target1"/>
    <dgm:cxn modelId="{D69A0D46-ADB7-4647-B142-DD40B2ECF152}" type="presParOf" srcId="{B590D48F-C700-A745-A5D0-19C43AEA5E83}" destId="{B34A8773-C811-0D46-9EEB-711305802ED6}" srcOrd="12" destOrd="0" presId="urn:microsoft.com/office/officeart/2005/8/layout/target1"/>
    <dgm:cxn modelId="{BC8A4D59-5D21-8E4B-B97A-2B2A3A52CF84}" type="presParOf" srcId="{B590D48F-C700-A745-A5D0-19C43AEA5E83}" destId="{835CBABC-C4E5-3D41-92E3-3EE99DB441F4}" srcOrd="13" destOrd="0" presId="urn:microsoft.com/office/officeart/2005/8/layout/target1"/>
    <dgm:cxn modelId="{103E59E5-3808-E744-AA18-EF4290303A35}" type="presParOf" srcId="{B590D48F-C700-A745-A5D0-19C43AEA5E83}" destId="{7CDB84B8-63BA-6048-9CBF-1CBC25592950}" srcOrd="14" destOrd="0" presId="urn:microsoft.com/office/officeart/2005/8/layout/target1"/>
    <dgm:cxn modelId="{EA22A331-8F45-C649-9FF0-3D5C2D8585CD}" type="presParOf" srcId="{B590D48F-C700-A745-A5D0-19C43AEA5E83}" destId="{C34E5CC8-DFB0-FC49-82AD-56653AEAF9C3}" srcOrd="15" destOrd="0" presId="urn:microsoft.com/office/officeart/2005/8/layout/target1"/>
    <dgm:cxn modelId="{78B86875-2982-D741-878B-223CB05FC40D}" type="presParOf" srcId="{B590D48F-C700-A745-A5D0-19C43AEA5E83}" destId="{D10BCEDA-1B03-9849-8E13-497008088137}" srcOrd="16" destOrd="0" presId="urn:microsoft.com/office/officeart/2005/8/layout/target1"/>
    <dgm:cxn modelId="{CDC74777-1415-1D40-BAB3-C3BC68A9916C}" type="presParOf" srcId="{B590D48F-C700-A745-A5D0-19C43AEA5E83}" destId="{BC08C46E-80F6-6844-97EA-EFF90289CFDD}" srcOrd="17" destOrd="0" presId="urn:microsoft.com/office/officeart/2005/8/layout/target1"/>
    <dgm:cxn modelId="{2F7C4AA5-B040-C24D-B9B1-D9E484B572F9}" type="presParOf" srcId="{B590D48F-C700-A745-A5D0-19C43AEA5E83}" destId="{926DDFCA-82BF-8A4A-A31C-77A5937B820B}" srcOrd="18" destOrd="0" presId="urn:microsoft.com/office/officeart/2005/8/layout/target1"/>
    <dgm:cxn modelId="{5DA876D4-3434-B147-BFF2-EBB2D65EA645}" type="presParOf" srcId="{B590D48F-C700-A745-A5D0-19C43AEA5E83}" destId="{F84305B1-C966-5546-B34F-EA12E90FF450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2C988-9138-D048-89E7-59624BB9E088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113182-605D-264A-A2F3-4717C57AE887}">
      <dgm:prSet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algn="ctr"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One of the most widely used forms of DRAM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571524-0DF1-4E4A-BF6D-B9CC0F235781}" type="parTrans" cxnId="{88D6CC72-7986-7F42-8B5A-69B7DA0D09CE}">
      <dgm:prSet/>
      <dgm:spPr/>
      <dgm:t>
        <a:bodyPr/>
        <a:lstStyle/>
        <a:p>
          <a:endParaRPr lang="en-US"/>
        </a:p>
      </dgm:t>
    </dgm:pt>
    <dgm:pt modelId="{21D05D6F-F0C3-E348-BA9B-285F8AB3C47E}" type="sibTrans" cxnId="{88D6CC72-7986-7F42-8B5A-69B7DA0D09CE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6E2A755A-27A7-9A43-ABE8-C7B1C9F1B514}">
      <dgm:prSet custT="1"/>
      <dgm:spPr/>
      <dgm:t>
        <a:bodyPr/>
        <a:lstStyle/>
        <a:p>
          <a:pPr algn="ctr"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Exchanges data with the processor synchronized to an external clock signal and running at the full speed of the processor/memory bus without imposing wait states</a:t>
          </a:r>
        </a:p>
      </dgm:t>
    </dgm:pt>
    <dgm:pt modelId="{136F3C1B-ECD0-454F-95A9-38A6F926E0B1}" type="parTrans" cxnId="{39A1A262-7960-D744-95D5-46FC79C296FF}">
      <dgm:prSet/>
      <dgm:spPr/>
      <dgm:t>
        <a:bodyPr/>
        <a:lstStyle/>
        <a:p>
          <a:endParaRPr lang="en-US"/>
        </a:p>
      </dgm:t>
    </dgm:pt>
    <dgm:pt modelId="{7BBCE3BF-63F8-9D4D-ADFE-BA449CEC380C}" type="sibTrans" cxnId="{39A1A262-7960-D744-95D5-46FC79C296FF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E7EF0B17-15B4-B04D-82EB-5410FE7584B0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accent1"/>
              </a:solidFill>
              <a:effectLst/>
            </a:rPr>
            <a:t>With synchronous access the DRAM moves data in and out under control of the system clock</a:t>
          </a:r>
        </a:p>
      </dgm:t>
    </dgm:pt>
    <dgm:pt modelId="{C344F373-FEE5-364E-A59E-E642F40DDD92}" type="parTrans" cxnId="{418CAE86-4420-6843-B04D-A5C3D73F4CBF}">
      <dgm:prSet/>
      <dgm:spPr/>
      <dgm:t>
        <a:bodyPr/>
        <a:lstStyle/>
        <a:p>
          <a:endParaRPr lang="en-US"/>
        </a:p>
      </dgm:t>
    </dgm:pt>
    <dgm:pt modelId="{8456D296-674C-CD46-85ED-F3DBF71240CA}" type="sibTrans" cxnId="{418CAE86-4420-6843-B04D-A5C3D73F4CBF}">
      <dgm:prSet/>
      <dgm:spPr/>
      <dgm:t>
        <a:bodyPr/>
        <a:lstStyle/>
        <a:p>
          <a:endParaRPr lang="en-US"/>
        </a:p>
      </dgm:t>
    </dgm:pt>
    <dgm:pt modelId="{493F2ACD-DEEB-B544-B22B-EEE8C659AEA2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sz="1600" dirty="0" smtClean="0">
              <a:solidFill>
                <a:schemeClr val="accent1"/>
              </a:solidFill>
              <a:effectLst/>
            </a:rPr>
            <a:t>The processor or other master issues the instruction and address information which is latched by the DRAM</a:t>
          </a:r>
          <a:endParaRPr lang="en-US" sz="1600" dirty="0">
            <a:solidFill>
              <a:schemeClr val="accent1"/>
            </a:solidFill>
            <a:effectLst/>
          </a:endParaRPr>
        </a:p>
      </dgm:t>
    </dgm:pt>
    <dgm:pt modelId="{D643B0B2-6CBA-184B-8A4D-0A5119048FE8}" type="parTrans" cxnId="{F0EC800F-5A44-3740-880A-D0E4C9472C67}">
      <dgm:prSet/>
      <dgm:spPr/>
      <dgm:t>
        <a:bodyPr/>
        <a:lstStyle/>
        <a:p>
          <a:endParaRPr lang="en-US"/>
        </a:p>
      </dgm:t>
    </dgm:pt>
    <dgm:pt modelId="{E0C3EFFB-D95E-7C4D-82CC-97976A317D41}" type="sibTrans" cxnId="{F0EC800F-5A44-3740-880A-D0E4C9472C67}">
      <dgm:prSet/>
      <dgm:spPr/>
      <dgm:t>
        <a:bodyPr/>
        <a:lstStyle/>
        <a:p>
          <a:endParaRPr lang="en-US"/>
        </a:p>
      </dgm:t>
    </dgm:pt>
    <dgm:pt modelId="{A204CA6E-5364-894E-A74A-57FED05720C3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sz="1600" dirty="0" smtClean="0">
              <a:solidFill>
                <a:schemeClr val="accent1"/>
              </a:solidFill>
              <a:effectLst/>
            </a:rPr>
            <a:t>The DRAM then responds after a set number of clock cycles</a:t>
          </a:r>
          <a:endParaRPr lang="en-US" sz="1600" dirty="0">
            <a:solidFill>
              <a:schemeClr val="accent1"/>
            </a:solidFill>
            <a:effectLst/>
          </a:endParaRPr>
        </a:p>
      </dgm:t>
    </dgm:pt>
    <dgm:pt modelId="{2771E78B-E482-FA46-BC31-F62C31BC3859}" type="parTrans" cxnId="{FD9214CB-FD0B-1A4E-AC0E-20DB4792BA6D}">
      <dgm:prSet/>
      <dgm:spPr/>
      <dgm:t>
        <a:bodyPr/>
        <a:lstStyle/>
        <a:p>
          <a:endParaRPr lang="en-US"/>
        </a:p>
      </dgm:t>
    </dgm:pt>
    <dgm:pt modelId="{5D86C4AB-723C-DF4A-96A1-69D601914BC4}" type="sibTrans" cxnId="{FD9214CB-FD0B-1A4E-AC0E-20DB4792BA6D}">
      <dgm:prSet/>
      <dgm:spPr/>
      <dgm:t>
        <a:bodyPr/>
        <a:lstStyle/>
        <a:p>
          <a:endParaRPr lang="en-US"/>
        </a:p>
      </dgm:t>
    </dgm:pt>
    <dgm:pt modelId="{12F3A4AA-2124-7941-86E3-41B406A0C454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sz="1600" dirty="0" smtClean="0">
              <a:solidFill>
                <a:schemeClr val="accent1"/>
              </a:solidFill>
              <a:effectLst/>
            </a:rPr>
            <a:t>Meanwhile the master can safely do other tasks while the SDRAM is processing</a:t>
          </a:r>
          <a:endParaRPr lang="en-US" sz="1600" dirty="0">
            <a:solidFill>
              <a:schemeClr val="accent1"/>
            </a:solidFill>
            <a:effectLst/>
          </a:endParaRPr>
        </a:p>
      </dgm:t>
    </dgm:pt>
    <dgm:pt modelId="{9605741C-A990-2642-BC2E-59E32D5EA6EE}" type="parTrans" cxnId="{C620BD23-14CB-464A-A8C3-863E248964BD}">
      <dgm:prSet/>
      <dgm:spPr/>
      <dgm:t>
        <a:bodyPr/>
        <a:lstStyle/>
        <a:p>
          <a:endParaRPr lang="en-US"/>
        </a:p>
      </dgm:t>
    </dgm:pt>
    <dgm:pt modelId="{D3A86C7D-AB35-4947-ADFA-A5BA47ADDD6B}" type="sibTrans" cxnId="{C620BD23-14CB-464A-A8C3-863E248964BD}">
      <dgm:prSet/>
      <dgm:spPr/>
      <dgm:t>
        <a:bodyPr/>
        <a:lstStyle/>
        <a:p>
          <a:endParaRPr lang="en-US"/>
        </a:p>
      </dgm:t>
    </dgm:pt>
    <dgm:pt modelId="{AF07D91A-0C82-BF41-8C87-1F50207193A9}" type="pres">
      <dgm:prSet presAssocID="{1832C988-9138-D048-89E7-59624BB9E0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70FB3E-C250-0541-A7C9-E9D2A04BE4EA}" type="pres">
      <dgm:prSet presAssocID="{1832C988-9138-D048-89E7-59624BB9E088}" presName="dummyMaxCanvas" presStyleCnt="0">
        <dgm:presLayoutVars/>
      </dgm:prSet>
      <dgm:spPr/>
    </dgm:pt>
    <dgm:pt modelId="{149FECDC-F79B-B344-8AF2-2E06E96ADAA6}" type="pres">
      <dgm:prSet presAssocID="{1832C988-9138-D048-89E7-59624BB9E088}" presName="ThreeNodes_1" presStyleLbl="node1" presStyleIdx="0" presStyleCnt="3" custScaleY="54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C9BE3-5D17-D947-B223-5867698AAC28}" type="pres">
      <dgm:prSet presAssocID="{1832C988-9138-D048-89E7-59624BB9E088}" presName="ThreeNodes_2" presStyleLbl="node1" presStyleIdx="1" presStyleCnt="3" custLinFactNeighborX="630" custLinFactNeighborY="-25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128DD-9643-414F-B8E2-C8FCDA5CA536}" type="pres">
      <dgm:prSet presAssocID="{1832C988-9138-D048-89E7-59624BB9E088}" presName="ThreeNodes_3" presStyleLbl="node1" presStyleIdx="2" presStyleCnt="3" custScaleY="126761" custLinFactNeighborX="210" custLinFactNeighborY="-11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143D0-0BD0-9745-9E26-67D55601F120}" type="pres">
      <dgm:prSet presAssocID="{1832C988-9138-D048-89E7-59624BB9E0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6FBAB-511F-A549-B207-756395476BB0}" type="pres">
      <dgm:prSet presAssocID="{1832C988-9138-D048-89E7-59624BB9E0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6067D-FAE5-3C42-A284-AAC8AAF954FC}" type="pres">
      <dgm:prSet presAssocID="{1832C988-9138-D048-89E7-59624BB9E0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32A54-5AE9-BE4D-8FB0-9E636850F4B4}" type="pres">
      <dgm:prSet presAssocID="{1832C988-9138-D048-89E7-59624BB9E0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2A974-963D-F74C-9FC9-4CDBE1D45F7A}" type="pres">
      <dgm:prSet presAssocID="{1832C988-9138-D048-89E7-59624BB9E0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4AE29-F99F-9F4A-B9C4-1D6BC9D4D40F}" type="presOf" srcId="{A204CA6E-5364-894E-A74A-57FED05720C3}" destId="{D052A974-963D-F74C-9FC9-4CDBE1D45F7A}" srcOrd="1" destOrd="2" presId="urn:microsoft.com/office/officeart/2005/8/layout/vProcess5"/>
    <dgm:cxn modelId="{5D3ED2E9-1084-954B-9B72-05BCA4639676}" type="presOf" srcId="{1832C988-9138-D048-89E7-59624BB9E088}" destId="{AF07D91A-0C82-BF41-8C87-1F50207193A9}" srcOrd="0" destOrd="0" presId="urn:microsoft.com/office/officeart/2005/8/layout/vProcess5"/>
    <dgm:cxn modelId="{39A1A262-7960-D744-95D5-46FC79C296FF}" srcId="{1832C988-9138-D048-89E7-59624BB9E088}" destId="{6E2A755A-27A7-9A43-ABE8-C7B1C9F1B514}" srcOrd="1" destOrd="0" parTransId="{136F3C1B-ECD0-454F-95A9-38A6F926E0B1}" sibTransId="{7BBCE3BF-63F8-9D4D-ADFE-BA449CEC380C}"/>
    <dgm:cxn modelId="{1D3BD47D-F807-0145-8021-C907978BA295}" type="presOf" srcId="{E7EF0B17-15B4-B04D-82EB-5410FE7584B0}" destId="{D052A974-963D-F74C-9FC9-4CDBE1D45F7A}" srcOrd="1" destOrd="0" presId="urn:microsoft.com/office/officeart/2005/8/layout/vProcess5"/>
    <dgm:cxn modelId="{860BA9A9-DD8D-6F46-9EDE-8304E0C4AD2A}" type="presOf" srcId="{A204CA6E-5364-894E-A74A-57FED05720C3}" destId="{6DC128DD-9643-414F-B8E2-C8FCDA5CA536}" srcOrd="0" destOrd="2" presId="urn:microsoft.com/office/officeart/2005/8/layout/vProcess5"/>
    <dgm:cxn modelId="{C620BD23-14CB-464A-A8C3-863E248964BD}" srcId="{E7EF0B17-15B4-B04D-82EB-5410FE7584B0}" destId="{12F3A4AA-2124-7941-86E3-41B406A0C454}" srcOrd="2" destOrd="0" parTransId="{9605741C-A990-2642-BC2E-59E32D5EA6EE}" sibTransId="{D3A86C7D-AB35-4947-ADFA-A5BA47ADDD6B}"/>
    <dgm:cxn modelId="{39C7B06D-2035-4146-8B94-042E97A4E181}" type="presOf" srcId="{E7EF0B17-15B4-B04D-82EB-5410FE7584B0}" destId="{6DC128DD-9643-414F-B8E2-C8FCDA5CA536}" srcOrd="0" destOrd="0" presId="urn:microsoft.com/office/officeart/2005/8/layout/vProcess5"/>
    <dgm:cxn modelId="{FD9214CB-FD0B-1A4E-AC0E-20DB4792BA6D}" srcId="{E7EF0B17-15B4-B04D-82EB-5410FE7584B0}" destId="{A204CA6E-5364-894E-A74A-57FED05720C3}" srcOrd="1" destOrd="0" parTransId="{2771E78B-E482-FA46-BC31-F62C31BC3859}" sibTransId="{5D86C4AB-723C-DF4A-96A1-69D601914BC4}"/>
    <dgm:cxn modelId="{F60B893F-4FFD-A94D-96FC-16712293262D}" type="presOf" srcId="{493F2ACD-DEEB-B544-B22B-EEE8C659AEA2}" destId="{6DC128DD-9643-414F-B8E2-C8FCDA5CA536}" srcOrd="0" destOrd="1" presId="urn:microsoft.com/office/officeart/2005/8/layout/vProcess5"/>
    <dgm:cxn modelId="{E58AAD34-7EEA-AE47-8517-0DA2726A4A86}" type="presOf" srcId="{6E2A755A-27A7-9A43-ABE8-C7B1C9F1B514}" destId="{CD832A54-5AE9-BE4D-8FB0-9E636850F4B4}" srcOrd="1" destOrd="0" presId="urn:microsoft.com/office/officeart/2005/8/layout/vProcess5"/>
    <dgm:cxn modelId="{8FA04361-4547-F341-A786-9219754C52F4}" type="presOf" srcId="{6E2A755A-27A7-9A43-ABE8-C7B1C9F1B514}" destId="{29FC9BE3-5D17-D947-B223-5867698AAC28}" srcOrd="0" destOrd="0" presId="urn:microsoft.com/office/officeart/2005/8/layout/vProcess5"/>
    <dgm:cxn modelId="{B7E92F58-FA41-3241-AF4F-9783AF7966E6}" type="presOf" srcId="{21D05D6F-F0C3-E348-BA9B-285F8AB3C47E}" destId="{4F5143D0-0BD0-9745-9E26-67D55601F120}" srcOrd="0" destOrd="0" presId="urn:microsoft.com/office/officeart/2005/8/layout/vProcess5"/>
    <dgm:cxn modelId="{5B06832C-EC29-2E4F-AC13-E9A23FBE741C}" type="presOf" srcId="{63113182-605D-264A-A2F3-4717C57AE887}" destId="{C6A6067D-FAE5-3C42-A284-AAC8AAF954FC}" srcOrd="1" destOrd="0" presId="urn:microsoft.com/office/officeart/2005/8/layout/vProcess5"/>
    <dgm:cxn modelId="{53FD826E-9F1B-4E42-AE76-BF79E7669BFA}" type="presOf" srcId="{63113182-605D-264A-A2F3-4717C57AE887}" destId="{149FECDC-F79B-B344-8AF2-2E06E96ADAA6}" srcOrd="0" destOrd="0" presId="urn:microsoft.com/office/officeart/2005/8/layout/vProcess5"/>
    <dgm:cxn modelId="{F0EC800F-5A44-3740-880A-D0E4C9472C67}" srcId="{E7EF0B17-15B4-B04D-82EB-5410FE7584B0}" destId="{493F2ACD-DEEB-B544-B22B-EEE8C659AEA2}" srcOrd="0" destOrd="0" parTransId="{D643B0B2-6CBA-184B-8A4D-0A5119048FE8}" sibTransId="{E0C3EFFB-D95E-7C4D-82CC-97976A317D41}"/>
    <dgm:cxn modelId="{88D6CC72-7986-7F42-8B5A-69B7DA0D09CE}" srcId="{1832C988-9138-D048-89E7-59624BB9E088}" destId="{63113182-605D-264A-A2F3-4717C57AE887}" srcOrd="0" destOrd="0" parTransId="{74571524-0DF1-4E4A-BF6D-B9CC0F235781}" sibTransId="{21D05D6F-F0C3-E348-BA9B-285F8AB3C47E}"/>
    <dgm:cxn modelId="{ABB0B1EB-B1EC-FD41-86D9-CA9454B37948}" type="presOf" srcId="{12F3A4AA-2124-7941-86E3-41B406A0C454}" destId="{D052A974-963D-F74C-9FC9-4CDBE1D45F7A}" srcOrd="1" destOrd="3" presId="urn:microsoft.com/office/officeart/2005/8/layout/vProcess5"/>
    <dgm:cxn modelId="{5B7DAE0B-9DE6-C648-991F-9254CDEEDE84}" type="presOf" srcId="{12F3A4AA-2124-7941-86E3-41B406A0C454}" destId="{6DC128DD-9643-414F-B8E2-C8FCDA5CA536}" srcOrd="0" destOrd="3" presId="urn:microsoft.com/office/officeart/2005/8/layout/vProcess5"/>
    <dgm:cxn modelId="{851D7F7A-FF14-204A-8286-359AEA361127}" type="presOf" srcId="{493F2ACD-DEEB-B544-B22B-EEE8C659AEA2}" destId="{D052A974-963D-F74C-9FC9-4CDBE1D45F7A}" srcOrd="1" destOrd="1" presId="urn:microsoft.com/office/officeart/2005/8/layout/vProcess5"/>
    <dgm:cxn modelId="{418CAE86-4420-6843-B04D-A5C3D73F4CBF}" srcId="{1832C988-9138-D048-89E7-59624BB9E088}" destId="{E7EF0B17-15B4-B04D-82EB-5410FE7584B0}" srcOrd="2" destOrd="0" parTransId="{C344F373-FEE5-364E-A59E-E642F40DDD92}" sibTransId="{8456D296-674C-CD46-85ED-F3DBF71240CA}"/>
    <dgm:cxn modelId="{92EE25F6-2974-884B-A781-D3BEBA130B57}" type="presOf" srcId="{7BBCE3BF-63F8-9D4D-ADFE-BA449CEC380C}" destId="{2D96FBAB-511F-A549-B207-756395476BB0}" srcOrd="0" destOrd="0" presId="urn:microsoft.com/office/officeart/2005/8/layout/vProcess5"/>
    <dgm:cxn modelId="{7D0652B1-666E-B641-961C-671743EE5FC9}" type="presParOf" srcId="{AF07D91A-0C82-BF41-8C87-1F50207193A9}" destId="{7570FB3E-C250-0541-A7C9-E9D2A04BE4EA}" srcOrd="0" destOrd="0" presId="urn:microsoft.com/office/officeart/2005/8/layout/vProcess5"/>
    <dgm:cxn modelId="{954187B3-03BA-444A-A50C-8F2F6300FA13}" type="presParOf" srcId="{AF07D91A-0C82-BF41-8C87-1F50207193A9}" destId="{149FECDC-F79B-B344-8AF2-2E06E96ADAA6}" srcOrd="1" destOrd="0" presId="urn:microsoft.com/office/officeart/2005/8/layout/vProcess5"/>
    <dgm:cxn modelId="{EFF71C5C-6022-3643-B216-02A70CAC99B1}" type="presParOf" srcId="{AF07D91A-0C82-BF41-8C87-1F50207193A9}" destId="{29FC9BE3-5D17-D947-B223-5867698AAC28}" srcOrd="2" destOrd="0" presId="urn:microsoft.com/office/officeart/2005/8/layout/vProcess5"/>
    <dgm:cxn modelId="{52093660-6CB6-9C42-AD24-C85A0A8C765A}" type="presParOf" srcId="{AF07D91A-0C82-BF41-8C87-1F50207193A9}" destId="{6DC128DD-9643-414F-B8E2-C8FCDA5CA536}" srcOrd="3" destOrd="0" presId="urn:microsoft.com/office/officeart/2005/8/layout/vProcess5"/>
    <dgm:cxn modelId="{45036449-2B70-CD40-B4E3-3CE52FE6D105}" type="presParOf" srcId="{AF07D91A-0C82-BF41-8C87-1F50207193A9}" destId="{4F5143D0-0BD0-9745-9E26-67D55601F120}" srcOrd="4" destOrd="0" presId="urn:microsoft.com/office/officeart/2005/8/layout/vProcess5"/>
    <dgm:cxn modelId="{0C2A8643-0EFB-FB4C-8561-E02F28997420}" type="presParOf" srcId="{AF07D91A-0C82-BF41-8C87-1F50207193A9}" destId="{2D96FBAB-511F-A549-B207-756395476BB0}" srcOrd="5" destOrd="0" presId="urn:microsoft.com/office/officeart/2005/8/layout/vProcess5"/>
    <dgm:cxn modelId="{39C28B83-9A45-0A40-96D9-2DAF85257FD4}" type="presParOf" srcId="{AF07D91A-0C82-BF41-8C87-1F50207193A9}" destId="{C6A6067D-FAE5-3C42-A284-AAC8AAF954FC}" srcOrd="6" destOrd="0" presId="urn:microsoft.com/office/officeart/2005/8/layout/vProcess5"/>
    <dgm:cxn modelId="{304D1422-0585-5C46-9DB8-CED161B03DEB}" type="presParOf" srcId="{AF07D91A-0C82-BF41-8C87-1F50207193A9}" destId="{CD832A54-5AE9-BE4D-8FB0-9E636850F4B4}" srcOrd="7" destOrd="0" presId="urn:microsoft.com/office/officeart/2005/8/layout/vProcess5"/>
    <dgm:cxn modelId="{36824D36-C3E5-894D-AB64-610F63792719}" type="presParOf" srcId="{AF07D91A-0C82-BF41-8C87-1F50207193A9}" destId="{D052A974-963D-F74C-9FC9-4CDBE1D45F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E5B8F-DCD7-AF41-837F-D9BECF9DFF49}">
      <dsp:nvSpPr>
        <dsp:cNvPr id="0" name=""/>
        <dsp:cNvSpPr/>
      </dsp:nvSpPr>
      <dsp:spPr>
        <a:xfrm>
          <a:off x="1030" y="0"/>
          <a:ext cx="2679873" cy="522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EPROM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30" y="0"/>
        <a:ext cx="2679873" cy="1566770"/>
      </dsp:txXfrm>
    </dsp:sp>
    <dsp:sp modelId="{9A46DF24-6254-7645-B937-0A6718251E0E}">
      <dsp:nvSpPr>
        <dsp:cNvPr id="0" name=""/>
        <dsp:cNvSpPr/>
      </dsp:nvSpPr>
      <dsp:spPr>
        <a:xfrm>
          <a:off x="269018" y="1567216"/>
          <a:ext cx="2143899" cy="1026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Erasable programmable read-only memory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069" y="1597267"/>
        <a:ext cx="2083797" cy="965923"/>
      </dsp:txXfrm>
    </dsp:sp>
    <dsp:sp modelId="{2E09FDE4-D0D4-534C-925E-72DB36DC377B}">
      <dsp:nvSpPr>
        <dsp:cNvPr id="0" name=""/>
        <dsp:cNvSpPr/>
      </dsp:nvSpPr>
      <dsp:spPr>
        <a:xfrm>
          <a:off x="269018" y="2751091"/>
          <a:ext cx="2143899" cy="1026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Erasure process can be performed repeatedly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069" y="2781142"/>
        <a:ext cx="2083797" cy="965923"/>
      </dsp:txXfrm>
    </dsp:sp>
    <dsp:sp modelId="{6EA9746E-83BF-C141-962A-D5914E659DB9}">
      <dsp:nvSpPr>
        <dsp:cNvPr id="0" name=""/>
        <dsp:cNvSpPr/>
      </dsp:nvSpPr>
      <dsp:spPr>
        <a:xfrm>
          <a:off x="269018" y="3934967"/>
          <a:ext cx="2143899" cy="1026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expensive than PROM but it has the advantage of the multiple update capability 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069" y="3965018"/>
        <a:ext cx="2083797" cy="965923"/>
      </dsp:txXfrm>
    </dsp:sp>
    <dsp:sp modelId="{06A8ABCA-51AB-7C44-A93E-8766E44BBFCB}">
      <dsp:nvSpPr>
        <dsp:cNvPr id="0" name=""/>
        <dsp:cNvSpPr/>
      </dsp:nvSpPr>
      <dsp:spPr>
        <a:xfrm>
          <a:off x="2881895" y="0"/>
          <a:ext cx="2679873" cy="522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EEPROM</a:t>
          </a:r>
        </a:p>
      </dsp:txBody>
      <dsp:txXfrm>
        <a:off x="2881895" y="0"/>
        <a:ext cx="2679873" cy="1566770"/>
      </dsp:txXfrm>
    </dsp:sp>
    <dsp:sp modelId="{BD02C517-69F7-5D4E-A179-BA93C73CFD2C}">
      <dsp:nvSpPr>
        <dsp:cNvPr id="0" name=""/>
        <dsp:cNvSpPr/>
      </dsp:nvSpPr>
      <dsp:spPr>
        <a:xfrm>
          <a:off x="3149882" y="1566897"/>
          <a:ext cx="2143899" cy="760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Electrically erasable programmable read-only memory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2166" y="1589181"/>
        <a:ext cx="2099331" cy="716248"/>
      </dsp:txXfrm>
    </dsp:sp>
    <dsp:sp modelId="{1E8C0409-4787-3248-94C2-AEB8C99A4F95}">
      <dsp:nvSpPr>
        <dsp:cNvPr id="0" name=""/>
        <dsp:cNvSpPr/>
      </dsp:nvSpPr>
      <dsp:spPr>
        <a:xfrm>
          <a:off x="3149882" y="2444763"/>
          <a:ext cx="2143899" cy="760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be written into at any time without erasing prior contents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2166" y="2467047"/>
        <a:ext cx="2099331" cy="716248"/>
      </dsp:txXfrm>
    </dsp:sp>
    <dsp:sp modelId="{482E95BE-A6F3-634C-BDD0-F34D94BB52CE}">
      <dsp:nvSpPr>
        <dsp:cNvPr id="0" name=""/>
        <dsp:cNvSpPr/>
      </dsp:nvSpPr>
      <dsp:spPr>
        <a:xfrm>
          <a:off x="3149882" y="3322628"/>
          <a:ext cx="2143899" cy="760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Combines the advantage of non-volatility with the flexibility of being updatable in place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2166" y="3344912"/>
        <a:ext cx="2099331" cy="716248"/>
      </dsp:txXfrm>
    </dsp:sp>
    <dsp:sp modelId="{408F0A18-5EE1-CE4C-9645-EA7FCA285619}">
      <dsp:nvSpPr>
        <dsp:cNvPr id="0" name=""/>
        <dsp:cNvSpPr/>
      </dsp:nvSpPr>
      <dsp:spPr>
        <a:xfrm>
          <a:off x="3149882" y="4200494"/>
          <a:ext cx="2143899" cy="760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expensive than EPROM 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2166" y="4222778"/>
        <a:ext cx="2099331" cy="716248"/>
      </dsp:txXfrm>
    </dsp:sp>
    <dsp:sp modelId="{48677A78-52B6-7B45-9BF1-CBA2C4872099}">
      <dsp:nvSpPr>
        <dsp:cNvPr id="0" name=""/>
        <dsp:cNvSpPr/>
      </dsp:nvSpPr>
      <dsp:spPr>
        <a:xfrm>
          <a:off x="5762759" y="0"/>
          <a:ext cx="2679873" cy="522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Flash Memory</a:t>
          </a:r>
        </a:p>
      </dsp:txBody>
      <dsp:txXfrm>
        <a:off x="5762759" y="0"/>
        <a:ext cx="2679873" cy="1566770"/>
      </dsp:txXfrm>
    </dsp:sp>
    <dsp:sp modelId="{BF72B8B5-A8A6-834B-A98F-81FAF85D1BED}">
      <dsp:nvSpPr>
        <dsp:cNvPr id="0" name=""/>
        <dsp:cNvSpPr/>
      </dsp:nvSpPr>
      <dsp:spPr>
        <a:xfrm>
          <a:off x="6030746" y="1567216"/>
          <a:ext cx="2143899" cy="1026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between EPROM and EEPROM in both cost and functionality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60797" y="1597267"/>
        <a:ext cx="2083797" cy="965923"/>
      </dsp:txXfrm>
    </dsp:sp>
    <dsp:sp modelId="{0A9157C7-4363-1844-9081-88D1FC6FF148}">
      <dsp:nvSpPr>
        <dsp:cNvPr id="0" name=""/>
        <dsp:cNvSpPr/>
      </dsp:nvSpPr>
      <dsp:spPr>
        <a:xfrm>
          <a:off x="6030746" y="2751091"/>
          <a:ext cx="2143899" cy="1026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Uses an electrical erasing technology, does not provide byte-level erasure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60797" y="2781142"/>
        <a:ext cx="2083797" cy="965923"/>
      </dsp:txXfrm>
    </dsp:sp>
    <dsp:sp modelId="{73C35733-9ED5-034E-91F6-DD776EDA2725}">
      <dsp:nvSpPr>
        <dsp:cNvPr id="0" name=""/>
        <dsp:cNvSpPr/>
      </dsp:nvSpPr>
      <dsp:spPr>
        <a:xfrm>
          <a:off x="6030746" y="3934967"/>
          <a:ext cx="2143899" cy="1026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Microchip is organized so that a section of memory cells are erased in a single action or “flash”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60797" y="3965018"/>
        <a:ext cx="2083797" cy="965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CEDA-1B03-9849-8E13-497008088137}">
      <dsp:nvSpPr>
        <dsp:cNvPr id="0" name=""/>
        <dsp:cNvSpPr/>
      </dsp:nvSpPr>
      <dsp:spPr>
        <a:xfrm>
          <a:off x="733425" y="1445872"/>
          <a:ext cx="4972050" cy="49720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A8773-C811-0D46-9EEB-711305802ED6}">
      <dsp:nvSpPr>
        <dsp:cNvPr id="0" name=""/>
        <dsp:cNvSpPr/>
      </dsp:nvSpPr>
      <dsp:spPr>
        <a:xfrm>
          <a:off x="1285736" y="1998184"/>
          <a:ext cx="3867426" cy="3867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D596D2-E62A-0548-828D-4DCC653CC72D}">
      <dsp:nvSpPr>
        <dsp:cNvPr id="0" name=""/>
        <dsp:cNvSpPr/>
      </dsp:nvSpPr>
      <dsp:spPr>
        <a:xfrm>
          <a:off x="1838048" y="2550495"/>
          <a:ext cx="2762802" cy="27628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EFFE6D-02DD-AC47-A7D7-6F0F49D69E25}">
      <dsp:nvSpPr>
        <dsp:cNvPr id="0" name=""/>
        <dsp:cNvSpPr/>
      </dsp:nvSpPr>
      <dsp:spPr>
        <a:xfrm>
          <a:off x="2390775" y="3103222"/>
          <a:ext cx="1657350" cy="16573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D37D8-A6C9-7347-9185-E44226E72FC7}">
      <dsp:nvSpPr>
        <dsp:cNvPr id="0" name=""/>
        <dsp:cNvSpPr/>
      </dsp:nvSpPr>
      <dsp:spPr>
        <a:xfrm>
          <a:off x="2943086" y="3655534"/>
          <a:ext cx="552726" cy="5527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2462F4-CE27-CB47-B974-0D649D5F1522}">
      <dsp:nvSpPr>
        <dsp:cNvPr id="0" name=""/>
        <dsp:cNvSpPr/>
      </dsp:nvSpPr>
      <dsp:spPr>
        <a:xfrm>
          <a:off x="6534150" y="211477"/>
          <a:ext cx="2486025" cy="87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Composed of a collection of DRAM chips</a:t>
          </a:r>
          <a:endParaRPr lang="en-US" sz="1300" kern="1200" dirty="0"/>
        </a:p>
      </dsp:txBody>
      <dsp:txXfrm>
        <a:off x="6534150" y="211477"/>
        <a:ext cx="2486025" cy="877732"/>
      </dsp:txXfrm>
    </dsp:sp>
    <dsp:sp modelId="{ECCACFBC-6FE8-3A49-AD2B-79E2DA2407EC}">
      <dsp:nvSpPr>
        <dsp:cNvPr id="0" name=""/>
        <dsp:cNvSpPr/>
      </dsp:nvSpPr>
      <dsp:spPr>
        <a:xfrm>
          <a:off x="5912643" y="650344"/>
          <a:ext cx="621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21CC0B-6111-EA4D-945B-E997A707C6AB}">
      <dsp:nvSpPr>
        <dsp:cNvPr id="0" name=""/>
        <dsp:cNvSpPr/>
      </dsp:nvSpPr>
      <dsp:spPr>
        <a:xfrm rot="5400000">
          <a:off x="2923198" y="946595"/>
          <a:ext cx="3281553" cy="268905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87624B-73C2-8F41-B7C2-96066902C80B}">
      <dsp:nvSpPr>
        <dsp:cNvPr id="0" name=""/>
        <dsp:cNvSpPr/>
      </dsp:nvSpPr>
      <dsp:spPr>
        <a:xfrm>
          <a:off x="6534150" y="1139593"/>
          <a:ext cx="2486025" cy="87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Grouped together to form a </a:t>
          </a:r>
          <a:r>
            <a:rPr lang="en-GB" sz="1300" i="1" kern="1200" dirty="0" smtClean="0"/>
            <a:t>memory bank</a:t>
          </a:r>
          <a:endParaRPr lang="en-GB" sz="1300" i="1" kern="1200" dirty="0"/>
        </a:p>
      </dsp:txBody>
      <dsp:txXfrm>
        <a:off x="6534150" y="1139593"/>
        <a:ext cx="2486025" cy="877732"/>
      </dsp:txXfrm>
    </dsp:sp>
    <dsp:sp modelId="{FD651CF9-2939-7340-9033-50955A68CD2B}">
      <dsp:nvSpPr>
        <dsp:cNvPr id="0" name=""/>
        <dsp:cNvSpPr/>
      </dsp:nvSpPr>
      <dsp:spPr>
        <a:xfrm>
          <a:off x="5912643" y="1578460"/>
          <a:ext cx="621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7BBE53-21DC-E045-A630-D12DE591D833}">
      <dsp:nvSpPr>
        <dsp:cNvPr id="0" name=""/>
        <dsp:cNvSpPr/>
      </dsp:nvSpPr>
      <dsp:spPr>
        <a:xfrm rot="5400000">
          <a:off x="3405404" y="1804191"/>
          <a:ext cx="2732307" cy="22788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C32DAD-B60A-E04E-9CBE-3880F576FF1B}">
      <dsp:nvSpPr>
        <dsp:cNvPr id="0" name=""/>
        <dsp:cNvSpPr/>
      </dsp:nvSpPr>
      <dsp:spPr>
        <a:xfrm>
          <a:off x="6534150" y="2067709"/>
          <a:ext cx="2486025" cy="87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Each bank is independently able to service a memory read or write request</a:t>
          </a:r>
          <a:endParaRPr lang="en-US" sz="1300" kern="1200" dirty="0"/>
        </a:p>
      </dsp:txBody>
      <dsp:txXfrm>
        <a:off x="6534150" y="2067709"/>
        <a:ext cx="2486025" cy="877732"/>
      </dsp:txXfrm>
    </dsp:sp>
    <dsp:sp modelId="{48737FD0-232D-2342-9E7D-C70474E38A8F}">
      <dsp:nvSpPr>
        <dsp:cNvPr id="0" name=""/>
        <dsp:cNvSpPr/>
      </dsp:nvSpPr>
      <dsp:spPr>
        <a:xfrm>
          <a:off x="5912643" y="2506576"/>
          <a:ext cx="621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4A19D7-85D7-814F-8401-2C8DDF90F3FB}">
      <dsp:nvSpPr>
        <dsp:cNvPr id="0" name=""/>
        <dsp:cNvSpPr/>
      </dsp:nvSpPr>
      <dsp:spPr>
        <a:xfrm rot="5400000">
          <a:off x="3878246" y="2626734"/>
          <a:ext cx="2154555" cy="191423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5CBABC-C4E5-3D41-92E3-3EE99DB441F4}">
      <dsp:nvSpPr>
        <dsp:cNvPr id="0" name=""/>
        <dsp:cNvSpPr/>
      </dsp:nvSpPr>
      <dsp:spPr>
        <a:xfrm>
          <a:off x="6534150" y="2975937"/>
          <a:ext cx="2486025" cy="87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K</a:t>
          </a:r>
          <a:r>
            <a:rPr lang="en-US" sz="1300" kern="1200" dirty="0" smtClean="0"/>
            <a:t> banks can service </a:t>
          </a:r>
          <a:r>
            <a:rPr lang="en-US" sz="1300" i="1" kern="1200" dirty="0" smtClean="0"/>
            <a:t>K</a:t>
          </a:r>
          <a:r>
            <a:rPr lang="en-US" sz="1300" kern="1200" dirty="0" smtClean="0"/>
            <a:t> requests simultaneously, increasing memory read or write rates by a factor of </a:t>
          </a:r>
          <a:r>
            <a:rPr lang="en-US" sz="1300" i="1" kern="1200" dirty="0" smtClean="0"/>
            <a:t>K</a:t>
          </a:r>
          <a:endParaRPr lang="en-US" sz="1300" kern="1200" dirty="0"/>
        </a:p>
      </dsp:txBody>
      <dsp:txXfrm>
        <a:off x="6534150" y="2975937"/>
        <a:ext cx="2486025" cy="877732"/>
      </dsp:txXfrm>
    </dsp:sp>
    <dsp:sp modelId="{7CDB84B8-63BA-6048-9CBF-1CBC25592950}">
      <dsp:nvSpPr>
        <dsp:cNvPr id="0" name=""/>
        <dsp:cNvSpPr/>
      </dsp:nvSpPr>
      <dsp:spPr>
        <a:xfrm>
          <a:off x="5912643" y="3414803"/>
          <a:ext cx="621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4E5CC8-DFB0-FC49-82AD-56653AEAF9C3}">
      <dsp:nvSpPr>
        <dsp:cNvPr id="0" name=""/>
        <dsp:cNvSpPr/>
      </dsp:nvSpPr>
      <dsp:spPr>
        <a:xfrm rot="5400000">
          <a:off x="4348934" y="3495185"/>
          <a:ext cx="1644091" cy="148332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08C46E-80F6-6844-97EA-EFF90289CFDD}">
      <dsp:nvSpPr>
        <dsp:cNvPr id="0" name=""/>
        <dsp:cNvSpPr/>
      </dsp:nvSpPr>
      <dsp:spPr>
        <a:xfrm>
          <a:off x="6534150" y="3857647"/>
          <a:ext cx="2486025" cy="87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If consecutive words of memory are stored in different banks, the transfer of a block of memory is speeded up</a:t>
          </a:r>
          <a:endParaRPr lang="en-GB" sz="1300" kern="1200" dirty="0"/>
        </a:p>
      </dsp:txBody>
      <dsp:txXfrm>
        <a:off x="6534150" y="3857647"/>
        <a:ext cx="2486025" cy="877732"/>
      </dsp:txXfrm>
    </dsp:sp>
    <dsp:sp modelId="{926DDFCA-82BF-8A4A-A31C-77A5937B820B}">
      <dsp:nvSpPr>
        <dsp:cNvPr id="0" name=""/>
        <dsp:cNvSpPr/>
      </dsp:nvSpPr>
      <dsp:spPr>
        <a:xfrm>
          <a:off x="5912643" y="4296514"/>
          <a:ext cx="621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4305B1-C966-5546-B34F-EA12E90FF450}">
      <dsp:nvSpPr>
        <dsp:cNvPr id="0" name=""/>
        <dsp:cNvSpPr/>
      </dsp:nvSpPr>
      <dsp:spPr>
        <a:xfrm rot="5400000">
          <a:off x="4793932" y="4337947"/>
          <a:ext cx="1160145" cy="107727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FECDC-F79B-B344-8AF2-2E06E96ADAA6}">
      <dsp:nvSpPr>
        <dsp:cNvPr id="0" name=""/>
        <dsp:cNvSpPr/>
      </dsp:nvSpPr>
      <dsp:spPr>
        <a:xfrm>
          <a:off x="0" y="262882"/>
          <a:ext cx="7254240" cy="88012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One of the most widely used forms of DRAM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78" y="288660"/>
        <a:ext cx="5546351" cy="828564"/>
      </dsp:txXfrm>
    </dsp:sp>
    <dsp:sp modelId="{29FC9BE3-5D17-D947-B223-5867698AAC28}">
      <dsp:nvSpPr>
        <dsp:cNvPr id="0" name=""/>
        <dsp:cNvSpPr/>
      </dsp:nvSpPr>
      <dsp:spPr>
        <a:xfrm>
          <a:off x="685781" y="1371606"/>
          <a:ext cx="7254240" cy="1623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Exchanges data with the processor synchronized to an external clock signal and running at the full speed of the processor/memory bus without imposing wait states</a:t>
          </a:r>
        </a:p>
      </dsp:txBody>
      <dsp:txXfrm>
        <a:off x="733319" y="1419144"/>
        <a:ext cx="5464095" cy="1527984"/>
      </dsp:txXfrm>
    </dsp:sp>
    <dsp:sp modelId="{6DC128DD-9643-414F-B8E2-C8FCDA5CA536}">
      <dsp:nvSpPr>
        <dsp:cNvPr id="0" name=""/>
        <dsp:cNvSpPr/>
      </dsp:nvSpPr>
      <dsp:spPr>
        <a:xfrm>
          <a:off x="1280159" y="3276594"/>
          <a:ext cx="7254240" cy="205740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/>
              </a:solidFill>
              <a:effectLst/>
            </a:rPr>
            <a:t>With synchronous access the DRAM moves data in and out under control of the system clock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/>
              </a:solidFill>
              <a:effectLst/>
            </a:rPr>
            <a:t>The processor or other master issues the instruction and address information which is latched by the DRAM</a:t>
          </a:r>
          <a:endParaRPr lang="en-US" sz="1600" kern="1200" dirty="0">
            <a:solidFill>
              <a:schemeClr val="accent1"/>
            </a:solidFill>
            <a:effectLst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/>
              </a:solidFill>
              <a:effectLst/>
            </a:rPr>
            <a:t>The DRAM then responds after a set number of clock cycles</a:t>
          </a:r>
          <a:endParaRPr lang="en-US" sz="1600" kern="1200" dirty="0">
            <a:solidFill>
              <a:schemeClr val="accent1"/>
            </a:solidFill>
            <a:effectLst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/>
              </a:solidFill>
              <a:effectLst/>
            </a:rPr>
            <a:t>Meanwhile the master can safely do other tasks while the SDRAM is processing</a:t>
          </a:r>
          <a:endParaRPr lang="en-US" sz="1600" kern="1200" dirty="0">
            <a:solidFill>
              <a:schemeClr val="accent1"/>
            </a:solidFill>
            <a:effectLst/>
          </a:endParaRPr>
        </a:p>
      </dsp:txBody>
      <dsp:txXfrm>
        <a:off x="1340418" y="3336853"/>
        <a:ext cx="5438653" cy="1936889"/>
      </dsp:txXfrm>
    </dsp:sp>
    <dsp:sp modelId="{4F5143D0-0BD0-9745-9E26-67D55601F120}">
      <dsp:nvSpPr>
        <dsp:cNvPr id="0" name=""/>
        <dsp:cNvSpPr/>
      </dsp:nvSpPr>
      <dsp:spPr>
        <a:xfrm>
          <a:off x="6199251" y="1122233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36624" y="1122233"/>
        <a:ext cx="580243" cy="793879"/>
      </dsp:txXfrm>
    </dsp:sp>
    <dsp:sp modelId="{2D96FBAB-511F-A549-B207-756395476BB0}">
      <dsp:nvSpPr>
        <dsp:cNvPr id="0" name=""/>
        <dsp:cNvSpPr/>
      </dsp:nvSpPr>
      <dsp:spPr>
        <a:xfrm>
          <a:off x="6839331" y="3004983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076704" y="3004983"/>
        <a:ext cx="580243" cy="79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972E4-2FB1-5545-A774-664D41C1D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50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F100D4-BB46-6748-84D4-F68125487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8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 smtClean="0">
                <a:latin typeface="Times New Roman" pitchFamily="-110" charset="0"/>
              </a:rPr>
              <a:t> and Architecture</a:t>
            </a:r>
            <a:r>
              <a:rPr lang="en-US" dirty="0" smtClean="0">
                <a:latin typeface="Times New Roman" pitchFamily="-110" charset="0"/>
              </a:rPr>
              <a:t>”, 10/e, by William Stallings, Chapter 5 “Internal</a:t>
            </a:r>
            <a:r>
              <a:rPr lang="en-US" baseline="0" dirty="0" smtClean="0">
                <a:latin typeface="Times New Roman" pitchFamily="-110" charset="0"/>
              </a:rPr>
              <a:t> Memory</a:t>
            </a:r>
            <a:r>
              <a:rPr lang="en-US" dirty="0" smtClean="0">
                <a:latin typeface="Times New Roman" pitchFamily="-110" charset="0"/>
              </a:rPr>
              <a:t>”.</a:t>
            </a:r>
            <a:endParaRPr lang="en-AU" dirty="0" smtClean="0">
              <a:latin typeface="Times New Roman" pitchFamily="-110" charset="0"/>
            </a:endParaRP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only a small number of ROMs with a particular memory content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needed, a less expensive alternative is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programmable ROM (PROM).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Like the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ROM, the PROM is nonvolatile and may be written into only once. For the PROM,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writing process is performed electrically and may be performed by a supplier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customer at a time later than the original chip fabrication. Special equipment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required for the writing or “programming” process.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provide flexibility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convenience. The ROM remains attractive for high-volume production runs.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variation on read-only memory is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read-mostly memory,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useful for applications in which read operations are far more frequent than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operations but for which nonvolatile storage is required. There are three common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forms of read-mostly memory: EPROM, EEPROM, and flash memory.</a:t>
            </a:r>
          </a:p>
          <a:p>
            <a:endParaRPr lang="en-US" dirty="0" smtClean="0"/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optically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erasable programmable read-only memory (EPROM)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written electrically, as with PROM. However, before a write operation, all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storage cells must be erased to the same initial state by exposure of the packaged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 to ultraviolet radiation. Erasure is performed by shining an intense ultraviolet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light through a window that is designed into the memory chip. This erasure process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can be performed repeatedly; each erasure can take as much as 20 minutes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perform. Thus, the EPROM can be altered multiple times and, like the ROM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PROM, holds its data virtually indefinitely. For comparable amounts of storage,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EPROM is more expensive than PROM, but it has the advantage of the multiple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update capability.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more attractive form of read-mostly memory is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electrically erasable programmable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read-only memory (EEPROM).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is a read-mostly memory that can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written into at any time without erasing prior contents; only the byte or bytes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addressed are updated. The write operation takes considerably longer than the 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operation, on the order of several hundred microseconds per byte. The EEPROM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combines the advantage of non-volatility with the flexibility of being updatable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place, using ordinary bus control, address, and data lines. EEPROM is more expensive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EPROM and also is less dense, supporting fewer bits per chip.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form of semiconductor memory is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flash memory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(so named because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speed with which it can be reprogrammed). First introduced in the mid-1980s,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flash memory is intermediate between EPROM and EEPROM in both cost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functionality. Like EEPROM, flash memory uses an electrical erasing technology.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entire flash memory can be erased in one or a few seconds, which is much faster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EPROM. In addition, it is possible to erase just blocks of memory rather than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entire chip. Flash memory gets its name because the microchip is organized so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a section of memory cells are erased in a single action or “flash.” However,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flash memory does not provide byte-level erasure. Like EPROM, flash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uses only one transistor per bit, and so achieves the high density (compared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EEPROM) of EPROM.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20D5B-2603-014D-A0DF-7C73F10603F1}" type="slidenum">
              <a:rPr lang="en-US"/>
              <a:pPr/>
              <a:t>12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5.3 shows a typical organization of a 16-Mbit DRAM. In this case, 4 bits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read or written at a time. Logically, the memory array is organized as four square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arrays of 2048 by 2048 elements. Various physical arrangements are possible. In any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case, the elements of the array are connected by both horizontal (row) and vertical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(column) lines. Each horizontal line connects to the Select terminal of each cell in 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row; each vertical line connects to the Data-In/Sense terminal of each cell in its column.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lines supply the address of the word to be selected. A total of log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 are needed. In our example, 11 address lines are needed to select one of 2048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rows. These 11 lines are fed into a row decoder, which has 11 lines of input and 2048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 for output. The logic of the decoder activates a single one of the 2048 outputs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depending on the bit pattern on the 11 input lines (2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2048).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additional 11 address lines select one of 2048 columns of 4 bits per column.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Four data lines are used for the input and output of 4 bits to and from a data buffer.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input (write), the bit driver of each bit line is activated for a 1 or 0 according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value of the corresponding data line. On output (read), the value of each bit line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passed through a sense amplifier and presented to the data lines. The row line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selects which row of cells is used for reading or writing.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only 4 bits are read/written to this DRAM, there must be multiple</a:t>
            </a:r>
          </a:p>
          <a:p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connected to the memory controller to read/write a word of data to the bus.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Note that there are only 11 address lines (A0–A10), half the number you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would expect for a 2048 * 2048 array. This is done to save on the number of pins.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22 required address lines are passed through select logic external to the chip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multiplexed onto the 11 address lines. First, 11 address signals are passed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 to define the row address of the array, and then the other 11 address signals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presented for the column address. 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an aside, multiplexed addressing plus the use of square arrays result in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quadrupling of memory size with each new generation of memory chips. One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pin devoted to addressing doubles the number of rows and columns, and so the size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chip memory grows by a factor of 4.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5.3 also indicates the inclusion of refresh circuitry. All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require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refresh operation. A simple technique for refreshing is, in effect, to disable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 chip while all data cells are refreshed. The refresh counter steps through all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row values. For each row, the output lines from the refresh counter are supplied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row decoder and the RAS line is activated. The data are read out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written back into the same location. This causes each cell in the row to be refreshed.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656AF-DF11-D240-8C81-862191AED02B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was mentioned in Chapter 2, an integrated circuit is mounted on a package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contains pins for connection to the outside world.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5.4a shows an example EPROM package, which is an 8-Mbit chip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organized as 1M * 8. In this case, the organization is treated as a one-word-per-chip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package. The package includes 32 pins, which is one of the standard chip package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sizes. The pins support the following signal lines: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address of the word being accessed. For 1M words, a total of 20 (2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20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1M)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pins are needed (A0–A19).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data to be read out, consisting of 8 lines (D0–D7).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power supply to the chip (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</a:t>
            </a:r>
            <a:r>
              <a:rPr kumimoji="1" lang="en-US" sz="1200" kern="1200" baseline="-2500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cc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 ground pin (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</a:t>
            </a:r>
            <a:r>
              <a:rPr kumimoji="1" lang="en-US" sz="1200" kern="1200" baseline="-2500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 chip enable (CE) pin. Because there may be more than one memory chip,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of which is connected to the same address bus, the CE pin is used to indicate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whether or not the address is valid for this chip. The CE pin is activated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logic connected to the higher-order bits of the address bus (i.e., address bits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above A19). The use of this signal is illustrated presently.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 program voltage (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</a:t>
            </a:r>
            <a:r>
              <a:rPr kumimoji="1" lang="en-US" sz="1200" kern="1200" baseline="-2500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pp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 that is supplied during programming (write operations).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typical DRAM pin configuration is shown in Figure 5.4b, for a 16-Mbit chip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organized as 4M * 4. There are several differences from a ROM chip. Because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RAM can be updated, the data pins are input/output. The write enable (WE)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output enable (OE) pins indicate whether this is a write or read operation.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the DRAM is accessed by row and column, and the address is multiplexed,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only 11 address pins are needed to specify the 4M row/column combinations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* 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4M). The functions of the row address select (RAS) and column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select (CAS) pins were discussed previously. Finally, the no connect (NC)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pin is provided so that there are an even number of pins.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48958-CF18-6C41-9FD9-749F2334E737}" type="slidenum">
              <a:rPr lang="en-US"/>
              <a:pPr/>
              <a:t>14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a RAM chip contains only 1 bit per word, then clearly we will need at least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chips equal to the number of bits per word. As an example, Figure 5.5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shows how a memory module consisting of 256K 8-bit words could be organized.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256K words, an 18-bit address is needed and is supplied to the module from some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external source (e.g., the address lines of a bus to which the module is attached).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is presented to 8 256K * 1-bit chips, each of which provides the input/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output of 1 bit.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945A6-7A93-AA49-8007-21E7FD31E87A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organization works as long as the size of memory equals the number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per chip. In the case in which larger memory is required, an array of chips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needed. Figure 5.6 shows the possible organization of a memory consisting of 1M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word by 8 bits per word. In this case, we have four columns of chips, each column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containing 256K words arranged as in Figure 5.5. For 1M word, 20 address lines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needed. The 18 least significant bits are routed to all 32 modules. The high-order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 bits are input to a group select logic module that sends a chip enable signal to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four columns of modules.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Main memory is composed of a collection of DRAM memory chips. A number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chips can be grouped together to form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bank.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possible to organize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 banks in a way known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interleaved memory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 Each bank is independently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able to service a memory read or write request, so that a system with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K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banks can service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K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requests simultaneously, increasing memory read or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rates by a factor of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K.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consecutive words of memory are stored in different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banks, then the transfer of a block of memory is speeded up. Appendix G explores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topic of interleaved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68F92-8AEC-D440-9E10-926B51F83CF2}" type="slidenum">
              <a:rPr lang="en-US"/>
              <a:pPr/>
              <a:t>17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semiconductor memory system is subject to errors. These can be categorized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hard failures and soft errors.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hard failure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permanent physical defect so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 cell or cells affected cannot reliably store data but become stuck 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0 or 1 or switch erratically between 0 and 1. Hard errors can be caused by harsh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environmental abuse, manufacturing defects, and wear.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soft error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random,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nondestructive event that alters the contents of one or more memory cells without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damaging the memory. Soft errors can be caused by power supply problems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alpha particles. These particles result from radioactive decay and are distressingly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common because radioactive nuclei are found in small quantities in nearly all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materials. Both hard and soft errors are clearly undesirable, and most modern main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systems include logic for both detecting and correcting errors.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5CD0F-AC83-3144-A171-B3A02E924D72}" type="slidenum">
              <a:rPr lang="en-US"/>
              <a:pPr/>
              <a:t>18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5.7 illustrates in general terms how the process is carried out. When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to be written into memory, a calculation, depicted as a function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performed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the data to produce a code. Both the code and the data are stored. Thus,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an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M-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 word of data is to be stored and the code is of length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K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bits, then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actual size of the stored word is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 + K bits.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the previously stored word is read out, the code is used to detect and possibly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correct errors. A new set of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K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bits is generated from the M data bits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compared with the fetched code bits. The comparison yields one of three results: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No errors are detected. The fetched data bits are sent out.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An error is detected, and it is possible to correct the error. The data bits plus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correction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are fed into a corrector, which produces a corrected set of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to be sent out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An error is detected, but it is not possible to correct it. This condition is reported.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Codes that operate in this fashion are referred to as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error-correcting codes.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is characterized by the number of bit errors in a word that it can correct and detect.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simplest of the error-correcting codes is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Hamming code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devised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Richard Hamming at Bell Laboratories. Figure 5.8 uses Venn diagrams to illustrate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use of this code on 4-bit words (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 = 4).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three intersecting circles,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are seven compartments. We assign the 4 data bits to the inner compartments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(Figure5.8a). The remaining compartments are filled with what are called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parity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parity bit is chosen so that the total number of 1s in its circle is even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(Figure5.8b). Thus, because circle A includes three data 1s, the parity bit in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circle is set to 1. Now, if an error changes one of the data bits (Figure 5.8c), it is easily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found. By checking the parity bits, discrepancies are found in circle A and circle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 but not in circle B. Only one of the seven compartments is in A and C but not B.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error can therefore be corrected by changing that 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We begin this chapter with a survey of semiconductor main memory subsystems,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including ROM, DRAM, and SRAM memories. Then we look at error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techniques used to enhance memory reliability. Following this, we look at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advanced DRAM architectures.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first three columns of Table 5.2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lists the number of check bits required for various data word lengths.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convenience, we would like to generate a 4-bit syndrome for an 8-bit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word with the following characteristics: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If the syndrome contains all 0s, no error has been detected.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If the syndrome contains one and only one bit set to 1, then an error has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occurred in one of the 4 check bits. No correction is needed.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If the syndrome contains more than one bit set to 1, then the numerical value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syndrome indicates the position of the data bit in error. This data bit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inverted for correction.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achieve these characteristics, the data and check bits are arranged into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12-bit word as depicted in Figure 5.9. The bit positions are numbered from 1 to 12.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Those bit positions whose position numbers are powers of 2 are designated as check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5.10 illustrates the calculation. The data and check bits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positioned properly in the 12-bit word. Four of the data bits have a value 1 (shaded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table), and their bit position values are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XORed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to produce the Hamming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0111, which forms the four check digits. The entire block that is stored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001101001111. Suppose now that data bit 3, in bit position 6, sustains an error and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changed from 0 to 1. The resulting block is 001101101111, with a Hamming code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0111. An XOR of the Hamming code and all of the bit position values for nonzero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bits results in 0110. The nonzero result detects an error and indicates that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is in bit position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code just described is known as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single-error-correcting (SEC) code.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More commonly, semiconductor memory is equipped with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single-error-correcting,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double-error-detecting (SEC-DED) code.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Table 5.2 shows, such codes require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additional bit compared with SEC codes.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5.11 illustrates how such a code works, again with a 4-bit data word.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sequence shows that if two errors occur (Figure 5.11c), the checking procedure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goes astray (d) and worsens the problem by creating a third error (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). To overcome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problem, an eighth bit is added that is set so that the total number of 1s in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diagram is even. The extra parity bit catches the error (f).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error-correcting code enhances the reliability of the memory at the cost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added complexity. With a 1-bit-per-chip organization, an SEC-DED code is generally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considered adequate. For example, the IBM 30xx implementations used an 8-bit SECDED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for each 64 bits of data in main memory. Thus, the size of main memory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actually about 12% larger than is apparent to the user. The VAX computers used a 7-bit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SEC-DED for each 32 bits of memory, for a 22% overhead. A number of contemporary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 use 9 check bits for each 128 bits of data, for a 7% overhead [SHAR03].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B6520-AEC6-1F4C-A4D2-E0B5E5244B83}" type="slidenum">
              <a:rPr lang="en-US"/>
              <a:pPr/>
              <a:t>24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discussed in Chapter 1, one of the most critical system bottlenecks when using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high-performance processors is the interface to main internal memory. This interface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the most important pathway in the entire computer system. The basic building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block of main memory remains the DRAM chip, as it has for decades; until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recently, there had been no significant changes in DRAM architecture since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early 1970s. The traditional DRAM chip is constrained both by its internal architecture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by its interface to the processor’s memory bus.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We have seen that one attack on the performance problem of DRAM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main memory has been to insert one or more levels of high-speed SRAM cache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DRAM main memory and the processor. But SRAM is much costlier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DRAM, and expanding cache size beyond a certain point yields diminishing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returns.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In recent years, a number of enhancements to the basic DRAM architecture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have been explored. The schemes that currently dominate the market are SDRAM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DDR-DRAM. We examine each of these in turn.</a:t>
            </a:r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08C96-8EFC-B24C-8368-E796C58D0EFE}" type="slidenum">
              <a:rPr lang="en-US"/>
              <a:pPr/>
              <a:t>25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of the most widely used forms of DRAM is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synchronous DRAM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(SDRAM)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[VOGL94]. Unlike the traditional DRAM, which is asynchronous,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SDRAM exchanges data with the processor synchronized to an external clock signal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running at the full speed of the processor/memory bus without imposing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wait states.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 typical DRAM, the processor presents addresses and control levels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memory, indicating that a set of data at a particular location in memory should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either read from or written into the DRAM. After a delay, the access time,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 either writes or reads the data. During the access-time delay, the DRAM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performs various internal functions, such as activating the high capacitance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row and column lines, sensing the data, and routing the data out through the output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buffers. The processor must simply wait through this delay, slowing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performance.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synchronous access, the DRAM moves data in and out under control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system clock. The processor or other master issues the instruction and address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information, which is latched by the DRAM. The DRAM then responds after a set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clock cycles. Meanwhile, the master can safely do other tasks while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SDRAM is processing the request.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Figure 5.12 shows the internal logic of a typical 256-Mb SDRAM typical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SDRAM organization.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Table 5.3 defines the various pin assignments.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SDRAM employs a burst mode to eliminate the address setup time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row and column line pre-charge time after the first access. In burst mode, a series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bits can be clocked out rapidly after the first bit has been accessed. This mode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useful when all the bits to be accessed are in sequence and in the same row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array as the initial access. In addition, the SDRAM has a multiple-bank internal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architecture that improves opportunities for on-chip parallelism.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mode register and associated control logic is another key feature differentiating</a:t>
            </a:r>
          </a:p>
          <a:p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from conventional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 It provides a mechanism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customize the SDRAM to suit specific system needs. The mode register specifies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burst length, which is the number of separate units of data synchronously fed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onto the bus. The register also allows the programmer to adjust the latency between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receipt of a read request and the beginning of data transfer.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SDRAM performs best when it is transferring large blocks of data serially,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such as for applications like word processing, spreadsheets, and multimedia.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5.13 shows an example of SDRAM operation. 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In this case, the burst length is 4 and the latency is 2. The burst read command is 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initiated by having CS and CAS low while holding RAS and WE high at the rising 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edge of the clock. The address inputs determine the starting column address for the burst, 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mode register sets the type of burst (sequential or interleave) and the burst length (1, 2,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4, 8, full page). The delay from the start of the command to when the data from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first cell appears on the outputs is equal to the value of the CAS latency that is set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mode register.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Although SDRAM is a significant improvement on asynchronous RAM, it still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has shortcomings that unnecessarily limit that I/O data rate that can be achieve. To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these shortcomings a newer version of SDRAM, referred to as double-data-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rate DRAM (DDR RAM) provides several features that dramatically increase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rate. DDR DRAM was developed by the JEDEC Solid State Technology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Association, the Electronic Industries Alliance’s semiconductor-engineering-standardization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body. Numerous companies make DDR chips, which are widely used in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desktop computers and servers.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DDR achieves higher data rates in three ways. First, the data transfer is synchronized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both the rising and falling edge of the clock, rather than just the rising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edge. This doubles the data rate; hence the term double data rate . Second, DDR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uses higher clock rate on the bus to increase the transfer rate. Third, a buffering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scheme is used, as explained subsequently.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earlier computers, the most common form of random-access storage for computer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main memory employed an array of doughnut-shaped ferromagnetic loops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referred to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cores.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Hence, main memory was often referred to as core, a term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persists to this day. The advent of, and advantages of, microelectronics has long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since vanquished the magnetic core memory. Today, the use of semiconductor chips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main memory is almost universal. Key aspects of this technology are explored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section.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basic element of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semiconductor memory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the memory cell. Although a variety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electronic technologies are used, all semiconductor memory cells share certain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properties: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They exhibit two stable (or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semistable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 states, which can be used to represent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binary 1 and 0.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They are capable of being written into (at least once), to set the state.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They are capable of being read to sense the state.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 depicts the operation of a memory cell. Most commonly, the cell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has three functional terminals capable of carrying an electrical signal. The select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terminal, as the name suggests, selects a memory cell for a read or write operation.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control terminal indicates read or write. For writing, the other terminal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provides an electrical signal that sets the state of the cell to 1 or 0. For reading,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terminal is used for output of the cell’s state. The details of the internal organization,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functioning, and timing of the memory cell depend on the specific integrated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circuit technology used and are beyond the scope of this book, except for a brief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summary. For our purposes, we will take it as given that individual cells can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selected for reading and writing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JDEC has thus far defined four generations of the DDR technology (Table 5.4).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initial DDR version makes use of a 2-bit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buffer. The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buffer is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memory cache located on the SDRAM chip. It enables the SDRAM chip to preposition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to be placed on the data bus as rapidly as possible. The DDR I/O bus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uses the same clock rate as the memory chip, but because it can handle two bits per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cycle, it achieves a data rate that is double the clock rate. The 2-bit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buffer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enables the SDRAM chip to keep up with the I/O bus.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10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To understand the operation of the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buffer, we need to look at it from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point of view of a word transfer. The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buffer size determines how many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words of data are fetched (across multiple SDRAM chips) every time a column command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performed with DDR memories. Because the core of the DRAM is much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slower than the interface, the difference is bridged by accessing information in parallel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then serializing it out the interface through a multiplexor (MUX). Thus,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DDR prefetches two words, which means that every time a read or a write operation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performed, it is performed on two words of data, and bursts out of, or into,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SDRAM over one clock cycles on both clock edges for a total of two consecutive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operations. As a result, the DDR I/O interface is twice as fast as the SDRAM core.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Although each new generation of SDRAM results is much greater capacity,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core speed of the SDRAM has not changed significantly from generation to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generation. To achieve greater data rates than those afforded by the rather modest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increases in SDRAM clock rate, JDEC increased the buffer size. For DDR2, a 4-bit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buffer is used, allowing for words to be transferred in parallel, increasing the effective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rate by a factor of 4. For DDR3, an 8-bit buffer is used and a factor of 8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speedup is achieved (Figure 5.14).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downside to the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is that it effectively determines the minimum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burst length for the SDRAMs. For example, it is very difficult to have an efficient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burst length of four words with DDR3’s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of eight. Accordingly, the JDEC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designers chose not to increase the buffer size to 16 bits for DDR4, but rather to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introduce the concept of a bank group  [ALLA13]. Bank groups are separate entities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such that they allow a column cycle to complete within a bank group, but that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column cycle does not impact what is happening in another bank group. Thus,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prefetches of eight can be operating in parallel in the two bank groups. This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arrangement keeps the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buffer size the same as for DDR3, while increasing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performance as if the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is larger.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5.14 shows a configuration with two bank groups. With DDR4, up to 4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bank groups can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Another form of semiconductor memory is flash memory. Flash memory is used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both for internal memory and external memory applications. Here, we provide a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technical overview and look at its use for internal memory.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First introduced in the mid-1980s, flash memory is intermediate between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EPROM and EEPROM in both cost and functionality. Like EEPROM, flash memory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uses an electrical erasing technology. An entire flash memory can be erased in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or a few seconds, which is much faster than EPROM. In addition, it is possible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erase just blocks of memory rather than an entire chip. Flash memory gets its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name because the microchip is organized so that a section of memory cells are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erased in a single action or "flash." However, flash memory does not provide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bytelevel</a:t>
            </a:r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erasure. Like EPROM, flash memory uses only one transistor per bit, and so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achieves the high density (compared with EEPROM) of EPROM.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2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Figure 5.15 illustrates the basic operation of a flash memory. For comparison, Figure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5.15a depicts the operation of a transistor. Transistors exploit the properties of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semiconductors so that a small voltage applied to the gate can be used to control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flow of a large current between the source and the drain.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 flash memory cell, a second gate—called a floating gate, because it is insulated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a thin oxide layer—is added to the transistor. Initially, the floating gate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does not interfere with the operation of the transistor (Figure 5.15b). In this state,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cell is deemed to represent binary 1. Applying a large voltage across the oxide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 causes electrons to tunnel through it and become trapped on the floating gate,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where they remain even if the power is disconnected (Figure 5.15c). In this state,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cell is deemed to represent binary 0. The state of the cell can be read by using external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circuitry to test whether the transistor is working or not. Applying a large voltage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opposite direction removes the electrons from the floating gate, returning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 state of binary 1.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 important characteristic of flash memory is that it is persistent memory,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means that it retains data when there is no power applied to the memory.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Thus, it is useful for secondary (external) storage, and as an alternative to random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access memory in computers.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45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There are two distinctive types of flash memory, designated as NOR and NAND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(Figure 5.16). In NOR flash memory , the basic unit of access is a bit, referred to as a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cell . Cells in NOR flash are connected in parallel to the bit lines so that each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cell can be read/write/erased individually. If any memory cell of the device is turned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by the corresponding word line, the bit line goes low. This is similar in function to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NOR logic gate.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NAND flash memory  is organized in transistor arrays with 16 or 32 transistors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series. The bit line goes low only if all the transistors in the corresponding word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 are turned on. This is similar in function to a NAND logic gate.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782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Although the specific quantitative values of various characteristics of NOR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NAND are changing year by year, the relative differences between the two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types has remained stable. These differences are usefully illustrated by the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Kiviat</a:t>
            </a:r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graphs  shown in Figure 5.17.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NOR flash memory provides high-speed random access. It can read and write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to specific locations, and can reference and retrieve a single byte. NAND reads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writes in small blocks. NAND provides higher bit density than NOR and greater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write speed. NAND flash does not provide a random-access external address bus so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must be read on a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blockwise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basis (also known as page access), where each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block holds hundreds to thousands of bits.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internal memory in embedded systems, NOR flash memory has traditionally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been preferred. NAND memory has made some inroads, but NOR remains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dominant technology for internal memory. It is ideally suited for microcontrollers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where the amount of program code is relatively small and a certain amount of application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does not vary. For example, the flash memory in Figure 1.16 is NOR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NAND memory is better suited for external memory, such as USB flash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drives, memory cards (in digital cameras, MP3 players, etc.), and in what are known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solid-state disks (SSDs). We discuss SSDs in Chapter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10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The traditional memory hierarchy has consisted of three levels (Figure 5.18):</a:t>
            </a:r>
          </a:p>
          <a:p>
            <a:endParaRPr kumimoji="1" lang="en-US" sz="1200" b="1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Static RAM (SRAM):  SRAM provides rapid access time, but is the most expensive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least dense (bit density). SRAM is suitable for cache memory.</a:t>
            </a:r>
          </a:p>
          <a:p>
            <a:endParaRPr kumimoji="1" lang="en-US" sz="1200" b="1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Dynamic RAM (DRAM):  Cheaper, denser, and slower than SRAM, DRAM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has traditionally been the choice off-chip main memory.</a:t>
            </a:r>
          </a:p>
          <a:p>
            <a:endParaRPr kumimoji="1" lang="en-US" sz="1200" b="1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Hard disk:  A magnetic disk provides very high bit density and very low cost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 bit, with relatively slow access times. It is the traditional choice for external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storage as part of the memory hierarchy.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Into this mix, as we have seen, as been added flash memory. Flash memory has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advantage over traditional memory that it is nonvolatile. NOR flash is best suited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storing programs and static application data in embedded systems, while NAND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flash has characteristics intermediate between DRAM and hard disks.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time, each of these technologies has seen improvements in scaling: higher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 density, higher speed, lower power consumption, and lower cost. However, for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semiconductor memory, it is becoming increasingly difficult to continue the pace of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improvement [ITRS14].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Recently, there have been breakthroughs in developing new forms of nonvolatile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semiconductor memory that continue scaling beyond flash memory.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most promising technologies are spin-transfer torque RAM (STT-RAM),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phasechange</a:t>
            </a:r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RAM (PCRAM), and resistive RAM (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ReRAM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 ([ITRS14], [GOER12]).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 of these are in volume production. However, because NAND Flash and to some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extent NOR Flash are still dominating the applications, these emerging memories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have been used in specialty applications and have not yet fulfilled their original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promise to become dominating mainstream high-density nonvolatile memory. This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likely to change in the next few years.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5.18 shows how these three technologies are likely to fit into the memory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hierarchy.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41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STT-RAM is a new type of Magnetic RAM (MRAM), which features non-volatility,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fast writing/reading speed &lt;10ns), and high programming endurance (&gt;10</a:t>
            </a:r>
            <a:r>
              <a:rPr kumimoji="1" lang="en-US" sz="1200" b="0" i="0" u="none" strike="noStrike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15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cycles)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zero standby power [KULT13]. The storage capability or programmability of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MRAM arises from magnetic tunneling junction (MTJ), in which a thin tunneling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dielectric is sandwiched between two ferromagnetic layers. One ferromagnetic layer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(pinned or reference layer) is designed to have its magnetization pinned, while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magnetization of the other layer (free layer) can be flipped by a write event. An MTJ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has a low (high) resistance if the magnetizations of the free layer and the pinned layer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parallel (anti-parallel). In first-generation MRAM design, the magnetization of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free layer is changed by the current-induced magnetic field. In STT-RAM, a new write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mechanism, called polarization-current-induced magnetization switching, is introduced.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STT-RAM, the magnetization of the free layer is flipped by the electrical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current directly. Because the current required to switch an MTJ resistance state is proportional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MTJ cell area, STT-RAM is believed to have a better scaling property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the first-generation MRAM. Figure 5.19a illustrates the general configuration.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STT-RAM is a good candidate for either cache or main memory.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PCRAM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Phase-change RAM is the most mature or the new technologies, with an extensive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technical literature ([RAOU09], [ZHOU09], [LEE10]).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PCRAM technology is based on a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chalcogenide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alloy material, which is similar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those commonly used in optical storage media (compact discs and digital versatile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discs). The data storage capability is achieved from the resistance differences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an amorphous (high-resistance) and a crystalline (low-resistance) phase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chalcogenide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-based material. In SET operation, the phase change material is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crystallized by applying an electrical pulse that heats a significant portion of the cell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above its crystallization temperature. In RESET operation, a larger electrical current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applied and then abruptly cut off in order to melt and then quench the material,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leaving it in the amorphous state. Figure 5.19b illustrates the general configuration.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PCRAM is a good candidate to replace or supplement DRAM for main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ReRAM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(also known as RRAM) works by creating resistance rather than directly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storing charge. An electric current is applied to a material, changing the resistance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that material. The resistance state can then be measured and a 1 or 0 is read as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result. Much of the work done on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ReRAM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to date has focused on finding appropriate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materials and measuring the resistance state of the cells.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ReRAM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designs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low voltage, endurance is far superior to flash memory, and the cells are much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smaller—at least in theory. Figure 5.19c shows one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ReRam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configuration.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ReRAM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is a good candidate to replace or supplement both secondary storage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main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16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Chapter 5 summary.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 of the memory types that we will explore in this chapter are random access. That is,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individual words of memory are directly accessed through wired-in addressing logic.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Table 5.1 lists the major types of semiconductor memory. The most common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referred to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random-access memory (RAM).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is, in fact, a misuse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term, because all of the types listed in the table are random access. One distinguishing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characteristic of memory that is designated as RAM is that it is possible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both to read data from the memory and to write new data into the memory easily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rapidly. Both the reading and writing are accomplished through the use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electrical signals.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other distinguishing characteristic of RAM is that it is volatile. A 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must be provided with a constant power supply. If the power is interrupted, then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are lost. Thus, RAM can be used only as temporary storage. The two traditional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forms of RAM used in computers are DRAM and SRAM.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46E6C-3927-A64A-B47C-D19DF1F3234B}" type="slidenum">
              <a:rPr lang="en-US"/>
              <a:pPr/>
              <a:t>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RAM technology is divided into two technologies: dynamic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static.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dynamic RAM (DRAM)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made with cells that store data as charge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capacitors. The presence or absence of charge in a capacitor is interpreted as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binary 1 or 0. Because capacitors have a natural tendency to discharge, dynamic</a:t>
            </a:r>
          </a:p>
          <a:p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require periodic charge refreshing to maintain data storage. The term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dynamic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refers to this tendency of the stored charge to leak away, even with power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continuously applied.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5.2a is a typical DRAM structure for an individual cell that stores 1 bit.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line is activated when the bit value from this cell is to be read or written.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transistor acts as a switch that is closed (allowing current to flow) if a voltage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applied to the address line and open (no current flows) if no voltage is present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line.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the write operation, a voltage signal is applied to the bit line; a high voltage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represents 1, and a low voltage represents 0. A signal is then applied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line, allowing a charge to be transferred to the capacitor.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the read operation, when the address line is selected, the transistor turns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and the charge stored on the capacitor is fed out onto a bit line and to a sense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amplifier. The sense amplifier compares the capacitor voltage to a reference value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determines if the cell contains a logic 1 or a logic 0. The readout from the cell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discharges the capacitor, which must be restored to complete the operation.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Although the DRAM cell is used to store a single bit (0 or 1), it is essentially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analog device. The capacitor can store any charge value within a range; a threshold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value determines whether the charge is interpreted as 1 or 0.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5.2b is a typical SRAM structure for an individual cell. Four transistors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 are cross connected in an arrangement that produces a stable logic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state. In logic state 1, point 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is high and point 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is low; in this state,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 off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 on. In logic state 0, point 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is low and point 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is high; in this state,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 on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 off. Both states are stable as long as the direct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current (dc) voltage is applied. Unlike the DRAM, no refresh is needed to retain data.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in the DRAM, the SRAM address line is used to open or close a switch.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line controls two transistors (T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5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6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). When a signal is applied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line, the two transistors are switched on, allowing a read or write operation.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write operation, the desired bit value is applied to line B, while its complement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applied to line B. This forces the four transistors (T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 into the proper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state. For a read operation, the bit value is read from line 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46E6C-3927-A64A-B47C-D19DF1F3234B}" type="slidenum">
              <a:rPr lang="en-US"/>
              <a:pPr/>
              <a:t>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contrast,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static RAM (SRAM)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digital device that uses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same logic elements used in the processor. In a SRAM, binary values are stored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using traditional flip-flop logic-gate configurations (see Chapter 11 for a description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flip-flops). A static RAM will hold its data as long as power is supplied to it.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As in the DRAM, the SRAM address line is used to open or close a switch.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line controls two transistors (T</a:t>
            </a:r>
            <a:r>
              <a:rPr kumimoji="1" lang="en-US" sz="1200" b="0" i="0" u="none" strike="noStrike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5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 and T</a:t>
            </a:r>
            <a:r>
              <a:rPr kumimoji="1" lang="en-US" sz="1200" b="0" i="0" u="none" strike="noStrike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6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). When a signal is applied to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line, the two transistors are switched on, allowing a read or write operation. For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write operation, the desired bit value is applied to line B, while its complement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applied to line B. This forces the four transistors (T</a:t>
            </a:r>
            <a:r>
              <a:rPr kumimoji="1" lang="en-US" sz="1200" b="0" i="0" u="none" strike="noStrike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, T</a:t>
            </a:r>
            <a:r>
              <a:rPr kumimoji="1" lang="en-US" sz="1200" b="0" i="0" u="none" strike="noStrike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, T</a:t>
            </a:r>
            <a:r>
              <a:rPr kumimoji="1" lang="en-US" sz="1200" b="0" i="0" u="none" strike="noStrike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, T</a:t>
            </a:r>
            <a:r>
              <a:rPr kumimoji="1" lang="en-US" sz="1200" b="0" i="0" u="none" strike="noStrike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) into the proper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state. For a read operation, the bit value is read from line B.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Both static and dynamic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 volatile; that is,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power must be continuously supplied to the memory to preserve the bit values.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dynamic memory cell is simpler and smaller than a static memory cell. Thus,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 is more dense (smaller cells = more cells per unit area) and less expensive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a corresponding SRAM. On the other hand, a DRAM requires the supporting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refresh circuitry. For larger memories, the fixed cost of the refresh circuitry is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compensated for by the smaller variable cost of DRAM cells. Thus,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tend to be favored for large memory requirements. A final point is that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somewhat faster than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 Because of these relative characteristics, SRAM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used for cache memory (both on and off chip), and DRAM is used for main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88C55-A478-E147-A620-DAE8B070FDAB}" type="slidenum">
              <a:rPr lang="en-US"/>
              <a:pPr/>
              <a:t>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the name suggests,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read-only memory (ROM)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contains a permanent pattern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data that cannot be changed. A ROM is nonvolatile; that is, no power source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required to maintain the bit values in memory. While it is possible to read a ROM,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not possible to write new data into it. An important application of ROMs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microprogramming, discussed in Part Four. Other potential applications include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Library subroutines for frequently wanted functions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System programs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Function tables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a modest-sized requirement, the advantage of ROM is that the data or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permanently in main memory and need never be loaded from a secondary storage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ROM is created like any other integrated circuit chip, with the data actually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wired into the chip as part of the fabrication process. This presents two problems: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data insertion step includes a relatively large fixed cost, whether one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thousands of copies of a particular ROM are fabricated.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There is no room for error. If one bit is wrong, the whole batch of ROMs must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thrown out.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 smtClean="0"/>
              <a:t>© 2016 Pearson Education, Inc., </a:t>
            </a:r>
            <a:r>
              <a:rPr lang="en-GB" dirty="0" smtClean="0"/>
              <a:t>Hoboken, </a:t>
            </a:r>
            <a:r>
              <a:rPr lang="en-GB" dirty="0" smtClean="0"/>
              <a:t>NJ. All rights reserved.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William Stallings </a:t>
            </a:r>
            <a:br>
              <a:rPr lang="en-GB" dirty="0" smtClean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Edition</a:t>
            </a:r>
            <a:endParaRPr lang="en-GB" dirty="0"/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2016 Pearson Education, Inc., </a:t>
            </a:r>
            <a:r>
              <a:rPr lang="en-GB" dirty="0" smtClean="0"/>
              <a:t>Hoboken, </a:t>
            </a:r>
            <a:r>
              <a:rPr lang="en-GB" dirty="0" smtClean="0"/>
              <a:t>NJ. All rights reserved.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Programmable ROM (PROM)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expensive alternative</a:t>
            </a:r>
          </a:p>
          <a:p>
            <a:r>
              <a:rPr lang="en-US" dirty="0" smtClean="0"/>
              <a:t>Nonvolatile and may be written into only once</a:t>
            </a:r>
          </a:p>
          <a:p>
            <a:r>
              <a:rPr lang="en-US" dirty="0" smtClean="0"/>
              <a:t>Writing process is performed electrically and may be performed by supplier or customer at a time later than the original chip fabrication</a:t>
            </a:r>
          </a:p>
          <a:p>
            <a:r>
              <a:rPr lang="en-US" dirty="0" smtClean="0"/>
              <a:t>Special equipment is required for the writing process</a:t>
            </a:r>
          </a:p>
          <a:p>
            <a:r>
              <a:rPr lang="en-US" dirty="0" smtClean="0"/>
              <a:t>Provides flexibility and convenience</a:t>
            </a:r>
          </a:p>
          <a:p>
            <a:r>
              <a:rPr lang="en-US" dirty="0" smtClean="0"/>
              <a:t>Attractive for high volume production runs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42" y="116632"/>
            <a:ext cx="9144000" cy="995362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Read-Mostly Memory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0" name="Content Placeholder 2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9389584"/>
              </p:ext>
            </p:extLst>
          </p:nvPr>
        </p:nvGraphicFramePr>
        <p:xfrm>
          <a:off x="304800" y="1086752"/>
          <a:ext cx="8443664" cy="522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2" b="17802"/>
          <a:stretch/>
        </p:blipFill>
        <p:spPr>
          <a:xfrm>
            <a:off x="539552" y="-243408"/>
            <a:ext cx="8148383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4" b="20060"/>
          <a:stretch/>
        </p:blipFill>
        <p:spPr>
          <a:xfrm>
            <a:off x="107504" y="-243408"/>
            <a:ext cx="8856984" cy="68331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extBox 9"/>
          <p:cNvSpPr txBox="1"/>
          <p:nvPr/>
        </p:nvSpPr>
        <p:spPr>
          <a:xfrm>
            <a:off x="214424" y="4684719"/>
            <a:ext cx="47137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17463" r="13637" b="15242"/>
          <a:stretch/>
        </p:blipFill>
        <p:spPr>
          <a:xfrm>
            <a:off x="1475656" y="-99392"/>
            <a:ext cx="6057333" cy="67687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35980" r="11885" b="25329"/>
          <a:stretch/>
        </p:blipFill>
        <p:spPr>
          <a:xfrm>
            <a:off x="1331640" y="1196752"/>
            <a:ext cx="6824550" cy="426721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7556500" cy="1116013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Interleaved Memory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5112175"/>
              </p:ext>
            </p:extLst>
          </p:nvPr>
        </p:nvGraphicFramePr>
        <p:xfrm>
          <a:off x="-756592" y="-99392"/>
          <a:ext cx="9753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Correction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524000"/>
            <a:ext cx="7556313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Hard Failure</a:t>
            </a:r>
          </a:p>
          <a:p>
            <a:pPr lvl="1"/>
            <a:r>
              <a:rPr lang="en-US" dirty="0"/>
              <a:t>Permanent</a:t>
            </a:r>
            <a:r>
              <a:rPr lang="en-US" dirty="0" smtClean="0"/>
              <a:t> physical defect</a:t>
            </a:r>
          </a:p>
          <a:p>
            <a:pPr lvl="1"/>
            <a:r>
              <a:rPr lang="en-US" dirty="0" smtClean="0"/>
              <a:t>Memory cell or cells affected cannot reliably store data but become stuck at 0 or 1 or switch erratically between 0 and 1</a:t>
            </a:r>
          </a:p>
          <a:p>
            <a:pPr lvl="1"/>
            <a:r>
              <a:rPr lang="en-US" dirty="0" smtClean="0"/>
              <a:t>Can be caused by: </a:t>
            </a:r>
          </a:p>
          <a:p>
            <a:pPr lvl="2"/>
            <a:r>
              <a:rPr lang="en-US" dirty="0" smtClean="0"/>
              <a:t>Harsh environmental abuse</a:t>
            </a:r>
          </a:p>
          <a:p>
            <a:pPr lvl="2"/>
            <a:r>
              <a:rPr lang="en-US" dirty="0" smtClean="0"/>
              <a:t>Manufacturing defects</a:t>
            </a:r>
          </a:p>
          <a:p>
            <a:pPr lvl="2"/>
            <a:r>
              <a:rPr lang="en-US" dirty="0" smtClean="0"/>
              <a:t>Wear</a:t>
            </a:r>
          </a:p>
          <a:p>
            <a:r>
              <a:rPr lang="en-US" dirty="0"/>
              <a:t>Soft Error</a:t>
            </a:r>
          </a:p>
          <a:p>
            <a:pPr lvl="1"/>
            <a:r>
              <a:rPr lang="en-US" dirty="0"/>
              <a:t>Random, non-</a:t>
            </a:r>
            <a:r>
              <a:rPr lang="en-US" dirty="0" smtClean="0"/>
              <a:t>destructive event that alters the contents of one or more memory cells </a:t>
            </a:r>
          </a:p>
          <a:p>
            <a:pPr lvl="1"/>
            <a:r>
              <a:rPr lang="en-US" dirty="0"/>
              <a:t>No permanent damage to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Can be caused by: </a:t>
            </a:r>
          </a:p>
          <a:p>
            <a:pPr lvl="2"/>
            <a:r>
              <a:rPr lang="en-US" dirty="0" smtClean="0"/>
              <a:t>Power supply problems</a:t>
            </a:r>
          </a:p>
          <a:p>
            <a:pPr lvl="2"/>
            <a:r>
              <a:rPr lang="en-US" dirty="0" smtClean="0"/>
              <a:t>Alpha particles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6" b="28491"/>
          <a:stretch/>
        </p:blipFill>
        <p:spPr>
          <a:xfrm>
            <a:off x="0" y="188640"/>
            <a:ext cx="9267725" cy="60486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13549" r="10130" b="13587"/>
          <a:stretch/>
        </p:blipFill>
        <p:spPr>
          <a:xfrm>
            <a:off x="1691680" y="0"/>
            <a:ext cx="5579107" cy="65857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4221088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11560" y="5013176"/>
            <a:ext cx="86106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Internal Memory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8918599" cy="360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9" y="4725144"/>
            <a:ext cx="9130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Table 5.2  </a:t>
            </a:r>
          </a:p>
          <a:p>
            <a:pPr algn="ctr"/>
            <a:r>
              <a:rPr lang="en-US" dirty="0" smtClean="0">
                <a:latin typeface="+mj-lt"/>
              </a:rPr>
              <a:t>Increase </a:t>
            </a:r>
            <a:r>
              <a:rPr lang="en-US" dirty="0">
                <a:latin typeface="+mj-lt"/>
              </a:rPr>
              <a:t>in Word Length with Error Correction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4817" b="61912"/>
          <a:stretch/>
        </p:blipFill>
        <p:spPr>
          <a:xfrm>
            <a:off x="-252536" y="1124744"/>
            <a:ext cx="9541507" cy="443914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8430" b="40384"/>
          <a:stretch/>
        </p:blipFill>
        <p:spPr>
          <a:xfrm>
            <a:off x="-25074" y="332656"/>
            <a:ext cx="9144000" cy="64365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563147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7" b="16899"/>
          <a:stretch/>
        </p:blipFill>
        <p:spPr>
          <a:xfrm>
            <a:off x="179512" y="-13466"/>
            <a:ext cx="8542734" cy="65408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32" y="476672"/>
            <a:ext cx="67818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DRAM Organization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2204864"/>
            <a:ext cx="5638801" cy="4248472"/>
          </a:xfrm>
        </p:spPr>
        <p:txBody>
          <a:bodyPr>
            <a:normAutofit/>
          </a:bodyPr>
          <a:lstStyle/>
          <a:p>
            <a:pPr marL="228600" lvl="1" indent="-2286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 smtClean="0"/>
              <a:t>One of the most critical system bottlenecks when using high-performance processors is the interface to main internal memory</a:t>
            </a:r>
          </a:p>
          <a:p>
            <a:pPr marL="228600" lvl="1" indent="-2286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 smtClean="0"/>
              <a:t>The traditional DRAM chip is constrained both by its internal architecture and by its interface to the processor’s memory bus</a:t>
            </a:r>
          </a:p>
          <a:p>
            <a:pPr marL="228600" lvl="1" indent="-2286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 smtClean="0"/>
              <a:t>A number of enhancements to the basic DRAM architecture have been explored</a:t>
            </a:r>
          </a:p>
          <a:p>
            <a:pPr marL="685800" lvl="2" indent="-228600">
              <a:lnSpc>
                <a:spcPct val="90000"/>
              </a:lnSpc>
              <a:spcBef>
                <a:spcPts val="2000"/>
              </a:spcBef>
              <a:buFont typeface="Wingdings" pitchFamily="2" charset="2"/>
              <a:buChar char="n"/>
            </a:pPr>
            <a:r>
              <a:rPr lang="en-US" sz="1600" dirty="0" smtClean="0"/>
              <a:t>The schemes that currently dominate the market are SDRAM and DDR-DRAM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685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SDRAM</a:t>
            </a: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505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RDRAM</a:t>
            </a: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600200"/>
            <a:ext cx="2057400" cy="12003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DDR-DRAM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8839200" y="0"/>
            <a:ext cx="314841" cy="44958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6699250" y="1"/>
            <a:ext cx="158750" cy="4541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16632"/>
            <a:ext cx="7556500" cy="1116013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Synchronous DRAM (SDRAM)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3748329"/>
              </p:ext>
            </p:extLst>
          </p:nvPr>
        </p:nvGraphicFramePr>
        <p:xfrm>
          <a:off x="336031" y="917292"/>
          <a:ext cx="8534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5" b="14942"/>
          <a:stretch/>
        </p:blipFill>
        <p:spPr>
          <a:xfrm>
            <a:off x="323528" y="-99392"/>
            <a:ext cx="8008513" cy="66778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0232" y="1484784"/>
            <a:ext cx="2267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Table </a:t>
            </a:r>
            <a:r>
              <a:rPr lang="en-US" sz="2800" dirty="0" smtClean="0">
                <a:latin typeface="+mn-lt"/>
              </a:rPr>
              <a:t>5.3 </a:t>
            </a:r>
          </a:p>
          <a:p>
            <a:pPr algn="ctr"/>
            <a:r>
              <a:rPr lang="en-US" sz="2800" dirty="0" smtClean="0">
                <a:latin typeface="+mn-lt"/>
              </a:rPr>
              <a:t> </a:t>
            </a:r>
          </a:p>
          <a:p>
            <a:pPr algn="ctr"/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SDRAM </a:t>
            </a:r>
            <a:endParaRPr lang="en-US" sz="280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Pin </a:t>
            </a:r>
          </a:p>
          <a:p>
            <a:pPr algn="ctr"/>
            <a:r>
              <a:rPr lang="en-US" sz="2800" dirty="0" smtClean="0">
                <a:latin typeface="+mn-lt"/>
              </a:rPr>
              <a:t>Assignments </a:t>
            </a:r>
            <a:endParaRPr lang="en-US" sz="2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829" r="23387"/>
          <a:stretch/>
        </p:blipFill>
        <p:spPr>
          <a:xfrm>
            <a:off x="107504" y="404664"/>
            <a:ext cx="6606930" cy="572269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16409" r="14062" b="36320"/>
          <a:stretch/>
        </p:blipFill>
        <p:spPr>
          <a:xfrm>
            <a:off x="-180528" y="1484784"/>
            <a:ext cx="9413591" cy="43918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Data Rate SDRAM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(DDR SDRAM)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7556313" cy="4373563"/>
          </a:xfrm>
        </p:spPr>
        <p:txBody>
          <a:bodyPr/>
          <a:lstStyle/>
          <a:p>
            <a:r>
              <a:rPr lang="en-GB" dirty="0"/>
              <a:t>Developed by the JEDEC Solid State Technology Association (Electronic Industries Alliance’s semiconductor-engineering-standardization body</a:t>
            </a:r>
            <a:r>
              <a:rPr lang="en-GB" dirty="0" smtClean="0"/>
              <a:t>)</a:t>
            </a:r>
          </a:p>
          <a:p>
            <a:r>
              <a:rPr lang="en-GB" dirty="0" smtClean="0"/>
              <a:t>Numerous companies make DDR chips, which are widely used in desktop computers and servers</a:t>
            </a:r>
            <a:endParaRPr lang="en-GB" dirty="0"/>
          </a:p>
          <a:p>
            <a:r>
              <a:rPr lang="en-GB" dirty="0" smtClean="0"/>
              <a:t>DDR achieves higher data rates in three ways:</a:t>
            </a:r>
          </a:p>
          <a:p>
            <a:pPr lvl="1"/>
            <a:r>
              <a:rPr lang="en-GB" dirty="0" smtClean="0"/>
              <a:t>First, the data transfer is synchronized to both the rising and falling edge of the clock, rather than just the rising edge</a:t>
            </a:r>
          </a:p>
          <a:p>
            <a:pPr lvl="1"/>
            <a:r>
              <a:rPr lang="en-GB" dirty="0" smtClean="0"/>
              <a:t>Second, </a:t>
            </a:r>
            <a:r>
              <a:rPr lang="en-GB" smtClean="0"/>
              <a:t>DDR uses </a:t>
            </a:r>
            <a:r>
              <a:rPr lang="en-GB" dirty="0" smtClean="0"/>
              <a:t>higher clock rate on the bus to increase the transfer rate</a:t>
            </a:r>
          </a:p>
          <a:p>
            <a:pPr lvl="1"/>
            <a:r>
              <a:rPr lang="en-GB" dirty="0" smtClean="0"/>
              <a:t>Third, a buffering scheme is used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.pdf"/>
          <p:cNvPicPr>
            <a:picLocks noChangeAspect="1"/>
          </p:cNvPicPr>
          <p:nvPr/>
        </p:nvPicPr>
        <p:blipFill rotWithShape="1">
          <a:blip r:embed="rId3"/>
          <a:srcRect l="5224" t="27851" r="4568" b="26986"/>
          <a:stretch/>
        </p:blipFill>
        <p:spPr>
          <a:xfrm>
            <a:off x="-124165" y="332656"/>
            <a:ext cx="9268165" cy="60050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72816"/>
            <a:ext cx="8924346" cy="2305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4365104"/>
            <a:ext cx="35076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Table 5.4 </a:t>
            </a:r>
            <a:r>
              <a:rPr lang="en-US" sz="2800" dirty="0" smtClean="0">
                <a:latin typeface="+mj-lt"/>
              </a:rPr>
              <a:t>  </a:t>
            </a:r>
          </a:p>
          <a:p>
            <a:pPr algn="ctr"/>
            <a:r>
              <a:rPr lang="en-US" sz="2800" dirty="0" smtClean="0">
                <a:latin typeface="+mj-lt"/>
              </a:rPr>
              <a:t>DDR </a:t>
            </a:r>
            <a:r>
              <a:rPr lang="en-US" sz="2800" dirty="0">
                <a:latin typeface="+mj-lt"/>
              </a:rPr>
              <a:t>Characteristics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9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1" b="8468"/>
          <a:stretch/>
        </p:blipFill>
        <p:spPr>
          <a:xfrm>
            <a:off x="1475656" y="-58560"/>
            <a:ext cx="6408712" cy="66548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72816"/>
            <a:ext cx="7556313" cy="48245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Used both for internal memory and external memory applications</a:t>
            </a:r>
          </a:p>
          <a:p>
            <a:r>
              <a:rPr lang="en-US" dirty="0" smtClean="0"/>
              <a:t>First introduced in the mid-1980’s</a:t>
            </a:r>
          </a:p>
          <a:p>
            <a:r>
              <a:rPr lang="en-US" dirty="0" smtClean="0"/>
              <a:t>Is intermediate between EPROM and EEPROM in both cost and functionality</a:t>
            </a:r>
          </a:p>
          <a:p>
            <a:r>
              <a:rPr lang="en-US" dirty="0" smtClean="0"/>
              <a:t>Uses an electrical erasing technology like EEPROM</a:t>
            </a:r>
          </a:p>
          <a:p>
            <a:r>
              <a:rPr lang="en-US" dirty="0" smtClean="0"/>
              <a:t>It is possible to erase just blocks of memory rather than an entire chip</a:t>
            </a:r>
          </a:p>
          <a:p>
            <a:r>
              <a:rPr lang="en-US" dirty="0" smtClean="0"/>
              <a:t>Gets its name because the microchip is organized so that a section of memory cells are erased in a single action</a:t>
            </a:r>
          </a:p>
          <a:p>
            <a:r>
              <a:rPr lang="en-US" dirty="0" smtClean="0"/>
              <a:t>Does not provide byte-level erasure</a:t>
            </a:r>
          </a:p>
          <a:p>
            <a:r>
              <a:rPr lang="en-US" dirty="0" smtClean="0"/>
              <a:t>Uses only one transistor per bit so it achieves the high density of EPROM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1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3" b="25781"/>
          <a:stretch/>
        </p:blipFill>
        <p:spPr>
          <a:xfrm>
            <a:off x="-252536" y="-387424"/>
            <a:ext cx="9607782" cy="70567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5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5092"/>
          <a:stretch/>
        </p:blipFill>
        <p:spPr>
          <a:xfrm>
            <a:off x="323528" y="-243408"/>
            <a:ext cx="8280920" cy="687274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9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0" b="29243"/>
          <a:stretch/>
        </p:blipFill>
        <p:spPr>
          <a:xfrm>
            <a:off x="25306" y="404664"/>
            <a:ext cx="9145005" cy="60932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5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4" b="10877"/>
          <a:stretch/>
        </p:blipFill>
        <p:spPr>
          <a:xfrm>
            <a:off x="467544" y="-243408"/>
            <a:ext cx="8402366" cy="68753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3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b="6210"/>
          <a:stretch/>
        </p:blipFill>
        <p:spPr>
          <a:xfrm>
            <a:off x="1763688" y="-16889"/>
            <a:ext cx="5400600" cy="64813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1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3428999" cy="11161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657600" cy="4343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Semiconductor main memory</a:t>
            </a:r>
          </a:p>
          <a:p>
            <a:pPr lvl="1"/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DRAM and SRAM</a:t>
            </a:r>
          </a:p>
          <a:p>
            <a:pPr lvl="1"/>
            <a:r>
              <a:rPr lang="en-US" dirty="0" smtClean="0"/>
              <a:t>Types of ROM</a:t>
            </a:r>
          </a:p>
          <a:p>
            <a:pPr lvl="1"/>
            <a:r>
              <a:rPr lang="en-US" dirty="0" smtClean="0"/>
              <a:t>Chip logic</a:t>
            </a:r>
          </a:p>
          <a:p>
            <a:pPr lvl="1"/>
            <a:r>
              <a:rPr lang="en-US" dirty="0" smtClean="0"/>
              <a:t>Chip packaging</a:t>
            </a:r>
          </a:p>
          <a:p>
            <a:pPr lvl="1"/>
            <a:r>
              <a:rPr lang="en-US" dirty="0" smtClean="0"/>
              <a:t>Module organization</a:t>
            </a:r>
          </a:p>
          <a:p>
            <a:pPr lvl="1"/>
            <a:r>
              <a:rPr lang="en-US" dirty="0" smtClean="0"/>
              <a:t>Interleaved memory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Error correction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495800" y="2743200"/>
            <a:ext cx="3810000" cy="4343400"/>
          </a:xfrm>
        </p:spPr>
        <p:txBody>
          <a:bodyPr>
            <a:normAutofit/>
          </a:bodyPr>
          <a:lstStyle/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DDR DRAM</a:t>
            </a:r>
          </a:p>
          <a:p>
            <a:pPr lvl="1"/>
            <a:r>
              <a:rPr lang="en-US" dirty="0" smtClean="0"/>
              <a:t>Synchronous DRAM</a:t>
            </a:r>
          </a:p>
          <a:p>
            <a:pPr lvl="1"/>
            <a:r>
              <a:rPr lang="en-US" dirty="0" smtClean="0"/>
              <a:t>DDR SDRAM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Flash </a:t>
            </a:r>
            <a:r>
              <a:rPr lang="en-US" dirty="0" smtClean="0"/>
              <a:t>memory</a:t>
            </a:r>
          </a:p>
          <a:p>
            <a:pPr lvl="1"/>
            <a:r>
              <a:rPr lang="en-US" dirty="0"/>
              <a:t>Operation</a:t>
            </a:r>
          </a:p>
          <a:p>
            <a:pPr lvl="1"/>
            <a:r>
              <a:rPr lang="en-US" dirty="0"/>
              <a:t>NOR and NAND flash </a:t>
            </a:r>
            <a:r>
              <a:rPr lang="en-US" dirty="0" smtClean="0"/>
              <a:t>memory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Newer nonvolatile solid-state memory technologies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3657600" cy="1098177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Chapter 5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3657600" cy="1707776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Internal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Memory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1531938" y="1373188"/>
            <a:ext cx="4557712" cy="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187624" y="5661248"/>
            <a:ext cx="6705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Table 5.1  </a:t>
            </a:r>
            <a:endParaRPr lang="en-US" sz="1600" dirty="0" smtClean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Semiconductor </a:t>
            </a:r>
            <a:r>
              <a:rPr lang="en-US" sz="1600" dirty="0">
                <a:latin typeface="+mn-lt"/>
              </a:rPr>
              <a:t>Memory Types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2696"/>
            <a:ext cx="8856984" cy="49554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RAM (DRAM)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RAM technology is divided into two technologies:</a:t>
            </a:r>
          </a:p>
          <a:p>
            <a:pPr lvl="1"/>
            <a:r>
              <a:rPr lang="en-GB" dirty="0" smtClean="0"/>
              <a:t>Dynamic RAM (DRAM)</a:t>
            </a:r>
          </a:p>
          <a:p>
            <a:pPr lvl="1"/>
            <a:r>
              <a:rPr lang="en-GB" dirty="0" smtClean="0"/>
              <a:t>Static RAM (SRAM)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 smtClean="0"/>
              <a:t>DRAM</a:t>
            </a:r>
          </a:p>
          <a:p>
            <a:pPr marL="457200" lvl="2">
              <a:spcBef>
                <a:spcPts val="2000"/>
              </a:spcBef>
            </a:pPr>
            <a:r>
              <a:rPr lang="en-GB" sz="2000" dirty="0" smtClean="0"/>
              <a:t>Made with cells that store data as charge on capacitors</a:t>
            </a:r>
          </a:p>
          <a:p>
            <a:pPr marL="457200" lvl="2">
              <a:spcBef>
                <a:spcPts val="2000"/>
              </a:spcBef>
            </a:pPr>
            <a:r>
              <a:rPr lang="en-GB" sz="2000" dirty="0" smtClean="0"/>
              <a:t>Presence or absence of charge in a capacitor is interpreted as a binary 1 or 0</a:t>
            </a:r>
          </a:p>
          <a:p>
            <a:pPr marL="457200" lvl="2">
              <a:spcBef>
                <a:spcPts val="2000"/>
              </a:spcBef>
            </a:pPr>
            <a:r>
              <a:rPr lang="en-GB" sz="2000" dirty="0" smtClean="0"/>
              <a:t>Requires periodic charge refreshing to maintain data storage</a:t>
            </a:r>
          </a:p>
          <a:p>
            <a:pPr marL="457200" lvl="2">
              <a:spcBef>
                <a:spcPts val="2000"/>
              </a:spcBef>
            </a:pPr>
            <a:r>
              <a:rPr lang="en-GB" sz="2000" dirty="0" smtClean="0"/>
              <a:t>The term </a:t>
            </a:r>
            <a:r>
              <a:rPr lang="en-GB" sz="2000" i="1" dirty="0" smtClean="0"/>
              <a:t>dynamic </a:t>
            </a:r>
            <a:r>
              <a:rPr lang="en-GB" sz="2000" dirty="0" smtClean="0"/>
              <a:t>refers to tendency of the stored charge to leak away, even with power continuously applied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15808" r="5104" b="10726"/>
          <a:stretch/>
        </p:blipFill>
        <p:spPr>
          <a:xfrm>
            <a:off x="0" y="188640"/>
            <a:ext cx="9144000" cy="602167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4016633" cy="116205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RAM (SRAM)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94" y="2590800"/>
            <a:ext cx="4015304" cy="3535363"/>
          </a:xfrm>
        </p:spPr>
        <p:txBody>
          <a:bodyPr>
            <a:normAutofit/>
          </a:bodyPr>
          <a:lstStyle/>
          <a:p>
            <a:pPr marL="228600" lvl="1" indent="-182880">
              <a:spcBef>
                <a:spcPts val="2000"/>
              </a:spcBef>
              <a:buClr>
                <a:schemeClr val="bg2"/>
              </a:buClr>
              <a:buFont typeface="Wingdings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Digital device that uses the same logic elements used in the processor</a:t>
            </a:r>
          </a:p>
          <a:p>
            <a:pPr marL="228600" lvl="1" indent="-182880">
              <a:spcBef>
                <a:spcPts val="2000"/>
              </a:spcBef>
              <a:buClr>
                <a:schemeClr val="bg2"/>
              </a:buClr>
              <a:buFont typeface="Wingdings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Binary values are stored using traditional flip-flop logic gate configurations</a:t>
            </a:r>
          </a:p>
          <a:p>
            <a:pPr marL="228600" lvl="1" indent="-182880">
              <a:spcBef>
                <a:spcPts val="2000"/>
              </a:spcBef>
              <a:buClr>
                <a:schemeClr val="bg2"/>
              </a:buClr>
              <a:buFont typeface="Wingdings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Will hold its data as long as power is supplied to it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86000"/>
            <a:ext cx="3123192" cy="2165413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511094"/>
            <a:ext cx="504056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© 2016 Pearson Education, Inc.,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Hoboken,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NJ. All rights reserved.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5886357" cy="833718"/>
          </a:xfrm>
        </p:spPr>
        <p:txBody>
          <a:bodyPr>
            <a:norm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SRAM </a:t>
            </a:r>
            <a:r>
              <a:rPr lang="en-GB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447800"/>
            <a:ext cx="5970495" cy="5105399"/>
          </a:xfrm>
        </p:spPr>
        <p:txBody>
          <a:bodyPr>
            <a:normAutofit lnSpcReduction="10000"/>
          </a:bodyPr>
          <a:lstStyle/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/>
              <a:t>Both volatile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/>
              <a:t>Power</a:t>
            </a:r>
            <a:r>
              <a:rPr lang="en-GB" sz="1800" dirty="0" smtClean="0"/>
              <a:t> must be continuously supplied to the memory to preserve the bit values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/>
              <a:t>Dynamic cell 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/>
              <a:t>Simpler to build, smaller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/>
              <a:t>More </a:t>
            </a:r>
            <a:r>
              <a:rPr lang="en-GB" sz="1800" dirty="0" smtClean="0"/>
              <a:t>dense (smaller cells = more cells per unit area)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/>
              <a:t>Less </a:t>
            </a:r>
            <a:r>
              <a:rPr lang="en-GB" sz="1800" dirty="0" smtClean="0"/>
              <a:t>expensive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 smtClean="0"/>
              <a:t>Requires the supporting refresh circuitry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 smtClean="0"/>
              <a:t>Tend to be favored for large memory requirements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 smtClean="0"/>
              <a:t>Used for main memory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Static</a:t>
            </a:r>
            <a:endParaRPr lang="en-GB" sz="2000" dirty="0"/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/>
              <a:t>Faster</a:t>
            </a:r>
            <a:endParaRPr lang="en-GB" sz="1800" dirty="0" smtClean="0"/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 smtClean="0"/>
              <a:t>Used for cache memory (both on and off chip)</a:t>
            </a: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086600" y="838200"/>
            <a:ext cx="1573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SRAM</a:t>
            </a: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2971800"/>
            <a:ext cx="1675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DRAM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222250" y="4587875"/>
            <a:ext cx="3873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Only Memory (ROM)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>
          <a:xfrm>
            <a:off x="498474" y="1676400"/>
            <a:ext cx="7556313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Contains a permanent pattern of data that cannot be  changed or added to</a:t>
            </a:r>
          </a:p>
          <a:p>
            <a:r>
              <a:rPr lang="en-US" dirty="0" smtClean="0"/>
              <a:t>No power source is required to maintain the bit values in memory</a:t>
            </a:r>
          </a:p>
          <a:p>
            <a:r>
              <a:rPr lang="en-US" dirty="0" smtClean="0"/>
              <a:t>Data or program is permanently in main memory and never needs to be loaded from a secondary storage device</a:t>
            </a:r>
          </a:p>
          <a:p>
            <a:r>
              <a:rPr lang="en-US" dirty="0" smtClean="0"/>
              <a:t>Data is actually wired into the chip as part of the fabrication process</a:t>
            </a:r>
          </a:p>
          <a:p>
            <a:pPr lvl="1"/>
            <a:r>
              <a:rPr lang="en-US" dirty="0" smtClean="0"/>
              <a:t>Disadvantages of this:</a:t>
            </a:r>
          </a:p>
          <a:p>
            <a:pPr lvl="2"/>
            <a:r>
              <a:rPr lang="en-US" dirty="0" smtClean="0"/>
              <a:t>No room for error, if one bit is wrong the whole batch of ROMs must be thrown out</a:t>
            </a:r>
          </a:p>
          <a:p>
            <a:pPr lvl="2"/>
            <a:r>
              <a:rPr lang="en-US" dirty="0" smtClean="0"/>
              <a:t>Data insertion step includes a relatively large fixed cost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4560</TotalTime>
  <Words>10409</Words>
  <Application>Microsoft Macintosh PowerPoint</Application>
  <PresentationFormat>On-screen Show (4:3)</PresentationFormat>
  <Paragraphs>888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Advantage</vt:lpstr>
      <vt:lpstr>William Stallings  Computer Organization  and Architecture 10th Edition</vt:lpstr>
      <vt:lpstr>Chapter 5</vt:lpstr>
      <vt:lpstr>PowerPoint Presentation</vt:lpstr>
      <vt:lpstr>PowerPoint Presentation</vt:lpstr>
      <vt:lpstr>Dynamic RAM (DRAM)</vt:lpstr>
      <vt:lpstr>PowerPoint Presentation</vt:lpstr>
      <vt:lpstr>Static RAM (SRAM)</vt:lpstr>
      <vt:lpstr>SRAM versus DRAM</vt:lpstr>
      <vt:lpstr>Read Only Memory (ROM)</vt:lpstr>
      <vt:lpstr>Programmable ROM (PROM)</vt:lpstr>
      <vt:lpstr>Read-Mostly Memory</vt:lpstr>
      <vt:lpstr>PowerPoint Presentation</vt:lpstr>
      <vt:lpstr>PowerPoint Presentation</vt:lpstr>
      <vt:lpstr>PowerPoint Presentation</vt:lpstr>
      <vt:lpstr>PowerPoint Presentation</vt:lpstr>
      <vt:lpstr>Interleaved Memory</vt:lpstr>
      <vt:lpstr>Error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DRAM Organization</vt:lpstr>
      <vt:lpstr>Synchronous DRAM (SDRAM)</vt:lpstr>
      <vt:lpstr>PowerPoint Presentation</vt:lpstr>
      <vt:lpstr>PowerPoint Presentation</vt:lpstr>
      <vt:lpstr>PowerPoint Presentation</vt:lpstr>
      <vt:lpstr>Double Data Rate SDRAM  (DDR SDRAM)</vt:lpstr>
      <vt:lpstr>PowerPoint Presentation</vt:lpstr>
      <vt:lpstr>PowerPoint Presentation</vt:lpstr>
      <vt:lpstr>Flash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 Internal Memory</dc:title>
  <dc:creator>Adrian J Pullin</dc:creator>
  <cp:lastModifiedBy>Carole Snyder</cp:lastModifiedBy>
  <cp:revision>142</cp:revision>
  <dcterms:created xsi:type="dcterms:W3CDTF">2015-02-15T03:24:50Z</dcterms:created>
  <dcterms:modified xsi:type="dcterms:W3CDTF">2015-02-25T15:17:49Z</dcterms:modified>
</cp:coreProperties>
</file>